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5" r:id="rId4"/>
    <p:sldId id="258" r:id="rId5"/>
    <p:sldId id="259" r:id="rId6"/>
    <p:sldId id="279" r:id="rId7"/>
    <p:sldId id="260" r:id="rId8"/>
    <p:sldId id="261" r:id="rId9"/>
    <p:sldId id="262" r:id="rId10"/>
    <p:sldId id="266" r:id="rId11"/>
    <p:sldId id="267" r:id="rId12"/>
    <p:sldId id="268" r:id="rId13"/>
    <p:sldId id="276" r:id="rId14"/>
    <p:sldId id="278" r:id="rId15"/>
    <p:sldId id="269" r:id="rId16"/>
    <p:sldId id="270" r:id="rId17"/>
    <p:sldId id="271" r:id="rId18"/>
    <p:sldId id="281" r:id="rId19"/>
    <p:sldId id="282" r:id="rId20"/>
    <p:sldId id="283" r:id="rId21"/>
    <p:sldId id="274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6" r:id="rId33"/>
    <p:sldId id="294" r:id="rId34"/>
    <p:sldId id="297" r:id="rId35"/>
    <p:sldId id="298" r:id="rId36"/>
    <p:sldId id="299" r:id="rId37"/>
    <p:sldId id="300" r:id="rId38"/>
    <p:sldId id="305" r:id="rId39"/>
    <p:sldId id="301" r:id="rId40"/>
    <p:sldId id="302" r:id="rId41"/>
    <p:sldId id="303" r:id="rId42"/>
    <p:sldId id="304" r:id="rId43"/>
    <p:sldId id="27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36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8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4909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18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4778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21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6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55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5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011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75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91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4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2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33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1D8AB-D6D6-49A8-981A-3D434ECDC087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413263-A3A6-445F-897D-62FABC866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171D15-37EE-4846-B10F-0BB8EA7C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1511373"/>
            <a:ext cx="8698137" cy="1917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04C7E7-D88D-4783-BB24-4370F3ACD33A}"/>
              </a:ext>
            </a:extLst>
          </p:cNvPr>
          <p:cNvSpPr txBox="1"/>
          <p:nvPr/>
        </p:nvSpPr>
        <p:spPr>
          <a:xfrm>
            <a:off x="1580520" y="3973996"/>
            <a:ext cx="66490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스마트폰의 유비쿼터스화로 인해 사람들은 실시간으로 자신이 보고 있는 긴급 상황을 알릴 수 있습니다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때문에 더 많은 기관에서 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Twitter</a:t>
            </a:r>
            <a:r>
              <a:rPr lang="ko-KR" altLang="en-US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프로그래밍 방식으로 모니터링하는 데 관심이 있습니다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재난 구호 기관 및 뉴스 기관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32062-7E72-4280-BF51-F0A986A92ED7}"/>
              </a:ext>
            </a:extLst>
          </p:cNvPr>
          <p:cNvSpPr txBox="1"/>
          <p:nvPr/>
        </p:nvSpPr>
        <p:spPr>
          <a:xfrm>
            <a:off x="1580520" y="5167626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그러나 사람의 말이 실제로 재난을 알리는 것인지 항상 명확하지 않습니다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0" i="0" dirty="0">
                <a:solidFill>
                  <a:srgbClr val="25252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400" dirty="0">
                <a:solidFill>
                  <a:srgbClr val="25252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25252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예시가 있습니다</a:t>
            </a:r>
            <a:r>
              <a:rPr lang="en-US" altLang="ko-KR" sz="1400" dirty="0">
                <a:solidFill>
                  <a:srgbClr val="25252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BF965-8661-4F87-B807-8F19DDCDAEFE}"/>
              </a:ext>
            </a:extLst>
          </p:cNvPr>
          <p:cNvSpPr txBox="1"/>
          <p:nvPr/>
        </p:nvSpPr>
        <p:spPr>
          <a:xfrm>
            <a:off x="11226671" y="655022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대회 소개</a:t>
            </a:r>
          </a:p>
        </p:txBody>
      </p:sp>
    </p:spTree>
    <p:extLst>
      <p:ext uri="{BB962C8B-B14F-4D97-AF65-F5344CB8AC3E}">
        <p14:creationId xmlns:p14="http://schemas.microsoft.com/office/powerpoint/2010/main" val="13255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765E40-71F7-40A2-ACBE-A2C020A18F33}"/>
              </a:ext>
            </a:extLst>
          </p:cNvPr>
          <p:cNvSpPr txBox="1"/>
          <p:nvPr/>
        </p:nvSpPr>
        <p:spPr>
          <a:xfrm>
            <a:off x="317673" y="2300371"/>
            <a:ext cx="60982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Transformer는</a:t>
            </a:r>
            <a:r>
              <a:rPr lang="ko-KR" altLang="en-US" sz="1600" dirty="0"/>
              <a:t> 시퀀스 RNN 또는 </a:t>
            </a:r>
            <a:r>
              <a:rPr lang="ko-KR" altLang="en-US" sz="1600" dirty="0" err="1"/>
              <a:t>컨볼루션을</a:t>
            </a:r>
            <a:r>
              <a:rPr lang="ko-KR" altLang="en-US" sz="1600" dirty="0"/>
              <a:t> 사용하지 않고 입력 및 출력의 표현을 계산하기 위해 전적으로 </a:t>
            </a:r>
            <a:r>
              <a:rPr lang="en-US" altLang="ko-KR" sz="1600" dirty="0"/>
              <a:t>Self attention</a:t>
            </a:r>
            <a:r>
              <a:rPr lang="ko-KR" altLang="en-US" sz="1600" dirty="0"/>
              <a:t>에 의존하는 최초의 변환 모델입니다.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Transformer의</a:t>
            </a:r>
            <a:r>
              <a:rPr lang="ko-KR" altLang="en-US" sz="1600" dirty="0"/>
              <a:t> 기본 개념은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과 </a:t>
            </a:r>
            <a:r>
              <a:rPr lang="en-US" altLang="ko-KR" sz="1600" dirty="0"/>
              <a:t>recurrence</a:t>
            </a:r>
            <a:r>
              <a:rPr lang="ko-KR" altLang="en-US" sz="1600" dirty="0"/>
              <a:t>로 입력과 출력 간의 의존성을 완전히 처리하는 것입니다.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79D56B-6203-45AE-978F-1DDF99E97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894" y="442071"/>
            <a:ext cx="4659405" cy="602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C0C799-443E-4A3B-9E8F-0AB1383D9043}"/>
              </a:ext>
            </a:extLst>
          </p:cNvPr>
          <p:cNvSpPr txBox="1"/>
          <p:nvPr/>
        </p:nvSpPr>
        <p:spPr>
          <a:xfrm>
            <a:off x="317673" y="309282"/>
            <a:ext cx="229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Transformer Preview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DA89A-5B2F-4CFC-B784-24CD50ECBED5}"/>
              </a:ext>
            </a:extLst>
          </p:cNvPr>
          <p:cNvSpPr txBox="1"/>
          <p:nvPr/>
        </p:nvSpPr>
        <p:spPr>
          <a:xfrm>
            <a:off x="11041877" y="6550223"/>
            <a:ext cx="115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Transformer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579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4C6B885-FA15-4E02-8632-F575F9CC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26" y="859772"/>
            <a:ext cx="4543425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124C-B387-4BEF-9645-62B8C4CC3D5E}"/>
              </a:ext>
            </a:extLst>
          </p:cNvPr>
          <p:cNvSpPr txBox="1"/>
          <p:nvPr/>
        </p:nvSpPr>
        <p:spPr>
          <a:xfrm>
            <a:off x="5214097" y="2505670"/>
            <a:ext cx="60982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인코더 블록에는 </a:t>
            </a:r>
            <a:r>
              <a:rPr lang="en-US" altLang="ko-KR" sz="1600" dirty="0"/>
              <a:t>Multi-Head attention</a:t>
            </a:r>
            <a:r>
              <a:rPr lang="ko-KR" altLang="en-US" sz="1600" dirty="0"/>
              <a:t>의 1개 레이어와 </a:t>
            </a:r>
            <a:r>
              <a:rPr lang="en-US" altLang="ko-KR" sz="1600" dirty="0"/>
              <a:t>Feed</a:t>
            </a:r>
            <a:r>
              <a:rPr lang="ko-KR" altLang="en-US" sz="1600" dirty="0"/>
              <a:t> </a:t>
            </a:r>
            <a:r>
              <a:rPr lang="en-US" altLang="ko-KR" sz="1600" dirty="0"/>
              <a:t>forward</a:t>
            </a:r>
            <a:r>
              <a:rPr lang="ko-KR" altLang="en-US" sz="1600" dirty="0"/>
              <a:t> 신경망 레이어가 있습니다.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디코더에는</a:t>
            </a:r>
            <a:r>
              <a:rPr lang="ko-KR" altLang="en-US" sz="1600" dirty="0"/>
              <a:t> 여기에 추가로 </a:t>
            </a:r>
            <a:r>
              <a:rPr lang="ko-KR" altLang="en-US" sz="1600" dirty="0" err="1"/>
              <a:t>Masked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Multi-Head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Attention이</a:t>
            </a:r>
            <a:r>
              <a:rPr lang="ko-KR" altLang="en-US" sz="1600" dirty="0"/>
              <a:t> 있습니다.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9890A-B407-4C66-9555-9844DB9E7E4B}"/>
              </a:ext>
            </a:extLst>
          </p:cNvPr>
          <p:cNvSpPr txBox="1"/>
          <p:nvPr/>
        </p:nvSpPr>
        <p:spPr>
          <a:xfrm>
            <a:off x="317673" y="309282"/>
            <a:ext cx="286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Encoder Decoder Preview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611FF-CEB9-4EF7-9CC5-BEFB3DFA0D72}"/>
              </a:ext>
            </a:extLst>
          </p:cNvPr>
          <p:cNvSpPr txBox="1"/>
          <p:nvPr/>
        </p:nvSpPr>
        <p:spPr>
          <a:xfrm>
            <a:off x="11041877" y="6550223"/>
            <a:ext cx="115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Transformer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345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E7E983-4CD6-4276-821B-A37B2A30C277}"/>
              </a:ext>
            </a:extLst>
          </p:cNvPr>
          <p:cNvSpPr txBox="1"/>
          <p:nvPr/>
        </p:nvSpPr>
        <p:spPr>
          <a:xfrm>
            <a:off x="419235" y="395632"/>
            <a:ext cx="103315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Encoder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인코더는 6개의 동일한 레이어 스택으로 구성됩니다. </a:t>
            </a:r>
            <a:endParaRPr lang="en-US" altLang="ko-KR" sz="1400" dirty="0"/>
          </a:p>
          <a:p>
            <a:r>
              <a:rPr lang="ko-KR" altLang="en-US" sz="1400" dirty="0"/>
              <a:t>각 레이어에는 두 개의 하위 레이어가 있습니다. </a:t>
            </a:r>
            <a:endParaRPr lang="en-US" altLang="ko-KR" sz="1400" dirty="0"/>
          </a:p>
          <a:p>
            <a:r>
              <a:rPr lang="ko-KR" altLang="en-US" sz="1400" dirty="0"/>
              <a:t>첫 번째는 </a:t>
            </a:r>
            <a:r>
              <a:rPr lang="en-US" altLang="ko-KR" sz="1400" b="1" dirty="0"/>
              <a:t>Multi-head (Self)attention</a:t>
            </a:r>
            <a:r>
              <a:rPr lang="ko-KR" altLang="en-US" sz="1400" b="1" dirty="0"/>
              <a:t> </a:t>
            </a:r>
            <a:r>
              <a:rPr lang="ko-KR" altLang="en-US" sz="1400" dirty="0"/>
              <a:t>메커니즘이고 </a:t>
            </a:r>
            <a:endParaRPr lang="en-US" altLang="ko-KR" sz="1400" dirty="0"/>
          </a:p>
          <a:p>
            <a:r>
              <a:rPr lang="ko-KR" altLang="en-US" sz="1400" dirty="0"/>
              <a:t>두 번째는 단순하고 위치별로 완전히 연결된 </a:t>
            </a:r>
            <a:r>
              <a:rPr lang="en-US" altLang="ko-KR" sz="1400" b="1" dirty="0"/>
              <a:t>Feed-forward</a:t>
            </a:r>
            <a:r>
              <a:rPr lang="ko-KR" altLang="en-US" sz="1400" b="1" dirty="0"/>
              <a:t> </a:t>
            </a:r>
            <a:r>
              <a:rPr lang="ko-KR" altLang="en-US" sz="1400" dirty="0"/>
              <a:t>네트워크입니다.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두 개의 하위 계층 각각 주위에 </a:t>
            </a:r>
            <a:r>
              <a:rPr lang="en-US" altLang="ko-KR" sz="1400" dirty="0"/>
              <a:t>residual connection</a:t>
            </a:r>
            <a:r>
              <a:rPr lang="ko-KR" altLang="en-US" sz="1400" dirty="0"/>
              <a:t>을 사용하고 계층 정규화</a:t>
            </a:r>
            <a:r>
              <a:rPr lang="en-US" altLang="ko-KR" sz="1400" dirty="0"/>
              <a:t>(layer normalization)</a:t>
            </a:r>
            <a:r>
              <a:rPr lang="ko-KR" altLang="en-US" sz="1400" dirty="0"/>
              <a:t>를 수행합니다. </a:t>
            </a:r>
            <a:endParaRPr lang="en-US" altLang="ko-KR" sz="1400" dirty="0"/>
          </a:p>
          <a:p>
            <a:r>
              <a:rPr lang="ko-KR" altLang="en-US" sz="1400" dirty="0"/>
              <a:t>즉, 각 하위 계층의 출력은 </a:t>
            </a:r>
            <a:r>
              <a:rPr lang="ko-KR" altLang="en-US" sz="1400" dirty="0" err="1"/>
              <a:t>LayerNorm</a:t>
            </a:r>
            <a:r>
              <a:rPr lang="ko-KR" altLang="en-US" sz="1400" dirty="0"/>
              <a:t>(</a:t>
            </a:r>
            <a:r>
              <a:rPr lang="ko-KR" altLang="en-US" sz="1400" dirty="0" err="1"/>
              <a:t>x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ko-KR" altLang="en-US" sz="1400" dirty="0" err="1"/>
              <a:t>Sublayer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x</a:t>
            </a:r>
            <a:r>
              <a:rPr lang="ko-KR" altLang="en-US" sz="1400" dirty="0"/>
              <a:t>))이며, 여기서 </a:t>
            </a:r>
            <a:r>
              <a:rPr lang="ko-KR" altLang="en-US" sz="1400" dirty="0" err="1"/>
              <a:t>Sublayer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x</a:t>
            </a:r>
            <a:r>
              <a:rPr lang="ko-KR" altLang="en-US" sz="1400" dirty="0"/>
              <a:t>)는 하위 계층 자체에서 구현하는 기능입니다. </a:t>
            </a:r>
            <a:r>
              <a:rPr lang="en-US" altLang="ko-KR" sz="1400" dirty="0"/>
              <a:t>(Feed Forward &amp; Multi-Head attention)</a:t>
            </a:r>
          </a:p>
          <a:p>
            <a:r>
              <a:rPr lang="ko-KR" altLang="en-US" sz="1400" dirty="0"/>
              <a:t>또한 </a:t>
            </a:r>
            <a:r>
              <a:rPr lang="en-US" altLang="ko-KR" sz="1400" dirty="0"/>
              <a:t>residual connection </a:t>
            </a:r>
            <a:r>
              <a:rPr lang="ko-KR" altLang="en-US" sz="1400" dirty="0"/>
              <a:t>을 용이하게 하기 위해 모델의 모든 하위 계층과 </a:t>
            </a:r>
            <a:r>
              <a:rPr lang="ko-KR" altLang="en-US" sz="1400" dirty="0" err="1"/>
              <a:t>임베딩</a:t>
            </a:r>
            <a:r>
              <a:rPr lang="ko-KR" altLang="en-US" sz="1400" dirty="0"/>
              <a:t> 계층</a:t>
            </a:r>
            <a:r>
              <a:rPr lang="en-US" altLang="ko-KR" sz="1400" dirty="0"/>
              <a:t>(</a:t>
            </a:r>
            <a:r>
              <a:rPr lang="ko-KR" altLang="en-US" sz="1400" dirty="0"/>
              <a:t>단어 </a:t>
            </a:r>
            <a:r>
              <a:rPr lang="en-US" altLang="ko-KR" sz="1400" dirty="0"/>
              <a:t>to embedding)</a:t>
            </a:r>
            <a:r>
              <a:rPr lang="ko-KR" altLang="en-US" sz="1400" dirty="0"/>
              <a:t>은 </a:t>
            </a:r>
            <a:r>
              <a:rPr lang="en-US" altLang="ko-KR" sz="1400" dirty="0"/>
              <a:t>512 </a:t>
            </a:r>
            <a:r>
              <a:rPr lang="ko-KR" altLang="en-US" sz="1400" dirty="0"/>
              <a:t>차원의 출력을 생성합니다.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6E609C2-75F1-4033-8FE9-3CEC01D7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" t="14410" r="59111" b="1874"/>
          <a:stretch/>
        </p:blipFill>
        <p:spPr bwMode="auto">
          <a:xfrm>
            <a:off x="6529972" y="3668595"/>
            <a:ext cx="1855694" cy="267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28973E5-CA4B-478B-BBA2-DEB9A17C2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2" t="36909" r="51751" b="26436"/>
          <a:stretch/>
        </p:blipFill>
        <p:spPr bwMode="auto">
          <a:xfrm>
            <a:off x="3419217" y="3645237"/>
            <a:ext cx="1855694" cy="267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8274DFA-45F3-4088-9600-E4C5FA565284}"/>
              </a:ext>
            </a:extLst>
          </p:cNvPr>
          <p:cNvCxnSpPr>
            <a:cxnSpLocks/>
          </p:cNvCxnSpPr>
          <p:nvPr/>
        </p:nvCxnSpPr>
        <p:spPr>
          <a:xfrm flipH="1" flipV="1">
            <a:off x="5391448" y="5058133"/>
            <a:ext cx="1389530" cy="6864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67B939-0319-488C-B06D-6AA77255E7F1}"/>
              </a:ext>
            </a:extLst>
          </p:cNvPr>
          <p:cNvSpPr/>
          <p:nvPr/>
        </p:nvSpPr>
        <p:spPr>
          <a:xfrm>
            <a:off x="6722711" y="5519384"/>
            <a:ext cx="1586753" cy="3092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B50EDBF-3220-4091-B9FB-CE25B450C3C2}"/>
              </a:ext>
            </a:extLst>
          </p:cNvPr>
          <p:cNvSpPr/>
          <p:nvPr/>
        </p:nvSpPr>
        <p:spPr>
          <a:xfrm>
            <a:off x="3419217" y="3784713"/>
            <a:ext cx="1779492" cy="23532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06BD2-6CA2-4363-A7AF-73B93EB81CE0}"/>
              </a:ext>
            </a:extLst>
          </p:cNvPr>
          <p:cNvSpPr txBox="1"/>
          <p:nvPr/>
        </p:nvSpPr>
        <p:spPr>
          <a:xfrm>
            <a:off x="11041877" y="6550223"/>
            <a:ext cx="115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Transformer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161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24D546-287A-4EBF-9F3F-A9B11528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19" y="1858334"/>
            <a:ext cx="8774303" cy="4674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4B728D-D151-4EC7-AD9E-BCF0950C771C}"/>
              </a:ext>
            </a:extLst>
          </p:cNvPr>
          <p:cNvSpPr txBox="1"/>
          <p:nvPr/>
        </p:nvSpPr>
        <p:spPr>
          <a:xfrm>
            <a:off x="317673" y="309282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Self attention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88A2B2-03D9-4563-8FFC-7B629C6C4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2" t="36909" r="51751" b="26436"/>
          <a:stretch/>
        </p:blipFill>
        <p:spPr bwMode="auto">
          <a:xfrm>
            <a:off x="2638248" y="131765"/>
            <a:ext cx="981575" cy="141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6B2157-88F7-4520-AFE0-1D4BE538394A}"/>
              </a:ext>
            </a:extLst>
          </p:cNvPr>
          <p:cNvSpPr/>
          <p:nvPr/>
        </p:nvSpPr>
        <p:spPr>
          <a:xfrm>
            <a:off x="2856666" y="1007842"/>
            <a:ext cx="667445" cy="2669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82B53-4D89-46DA-828C-618D2C4DCC59}"/>
              </a:ext>
            </a:extLst>
          </p:cNvPr>
          <p:cNvSpPr txBox="1"/>
          <p:nvPr/>
        </p:nvSpPr>
        <p:spPr>
          <a:xfrm>
            <a:off x="11041877" y="6550223"/>
            <a:ext cx="115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Transformer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7373FA-F2A1-4D81-A6AF-8E5A0459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88" y="309282"/>
            <a:ext cx="2114059" cy="19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2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9FA31C66-8B3F-4870-A65D-90826C1A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450" y="712694"/>
            <a:ext cx="4117099" cy="450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5A1F4-7B20-401F-B0AD-9629743DF4F7}"/>
              </a:ext>
            </a:extLst>
          </p:cNvPr>
          <p:cNvSpPr txBox="1"/>
          <p:nvPr/>
        </p:nvSpPr>
        <p:spPr>
          <a:xfrm>
            <a:off x="215244" y="235401"/>
            <a:ext cx="82160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Multi-Head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Attention은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self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attention을</a:t>
            </a:r>
            <a:r>
              <a:rPr lang="ko-KR" altLang="en-US" sz="1600" dirty="0"/>
              <a:t> 유연하게 확장한 방법입니다.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DFB41-7846-405B-86B2-806DCF27112A}"/>
              </a:ext>
            </a:extLst>
          </p:cNvPr>
          <p:cNvSpPr txBox="1"/>
          <p:nvPr/>
        </p:nvSpPr>
        <p:spPr>
          <a:xfrm>
            <a:off x="1382481" y="5324547"/>
            <a:ext cx="86759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위의 그림처럼 앞에서 배운 </a:t>
            </a:r>
            <a:r>
              <a:rPr lang="ko-KR" altLang="en-US" sz="1600" dirty="0" err="1"/>
              <a:t>attention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module을</a:t>
            </a:r>
            <a:r>
              <a:rPr lang="ko-KR" altLang="en-US" sz="1600" dirty="0"/>
              <a:t> 동일한 </a:t>
            </a:r>
            <a:r>
              <a:rPr lang="ko-KR" altLang="en-US" sz="1600" dirty="0" err="1"/>
              <a:t>query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key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value에</a:t>
            </a:r>
            <a:r>
              <a:rPr lang="ko-KR" altLang="en-US" sz="1600" dirty="0"/>
              <a:t> 대해 병렬적으로 여러가지의 버전의 </a:t>
            </a:r>
            <a:r>
              <a:rPr lang="ko-KR" altLang="en-US" sz="1600" dirty="0" err="1"/>
              <a:t>attention을</a:t>
            </a:r>
            <a:r>
              <a:rPr lang="ko-KR" altLang="en-US" sz="1600" dirty="0"/>
              <a:t> 수행합니다. 각각의 </a:t>
            </a:r>
            <a:r>
              <a:rPr lang="ko-KR" altLang="en-US" sz="1600" dirty="0" err="1"/>
              <a:t>attention은</a:t>
            </a:r>
            <a:r>
              <a:rPr lang="ko-KR" altLang="en-US" sz="1600" dirty="0"/>
              <a:t> 다 다른 </a:t>
            </a:r>
            <a:r>
              <a:rPr lang="ko-KR" altLang="en-US" sz="1600" dirty="0" err="1"/>
              <a:t>weight값을</a:t>
            </a:r>
            <a:r>
              <a:rPr lang="ko-KR" altLang="en-US" sz="1600" dirty="0"/>
              <a:t> 가집니다. 이렇게 나온 인코딩 벡터들은 모두 </a:t>
            </a:r>
            <a:r>
              <a:rPr lang="ko-KR" altLang="en-US" sz="1600" dirty="0" err="1"/>
              <a:t>head라고</a:t>
            </a:r>
            <a:r>
              <a:rPr lang="ko-KR" altLang="en-US" sz="1600" dirty="0"/>
              <a:t> 부르며 이 </a:t>
            </a:r>
            <a:r>
              <a:rPr lang="ko-KR" altLang="en-US" sz="1600" dirty="0" err="1"/>
              <a:t>head를</a:t>
            </a:r>
            <a:r>
              <a:rPr lang="ko-KR" altLang="en-US" sz="1600" dirty="0"/>
              <a:t> 모두 </a:t>
            </a:r>
            <a:r>
              <a:rPr lang="ko-KR" altLang="en-US" sz="1600" dirty="0" err="1"/>
              <a:t>concatenate한</a:t>
            </a:r>
            <a:r>
              <a:rPr lang="ko-KR" altLang="en-US" sz="1600" dirty="0"/>
              <a:t> 것을 </a:t>
            </a:r>
            <a:r>
              <a:rPr lang="ko-KR" altLang="en-US" sz="1600" dirty="0" err="1"/>
              <a:t>MultiHead라고</a:t>
            </a:r>
            <a:r>
              <a:rPr lang="ko-KR" altLang="en-US" sz="1600" dirty="0"/>
              <a:t> 부릅니다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A062F-9C03-4D38-87FF-1A292D848276}"/>
              </a:ext>
            </a:extLst>
          </p:cNvPr>
          <p:cNvSpPr txBox="1"/>
          <p:nvPr/>
        </p:nvSpPr>
        <p:spPr>
          <a:xfrm>
            <a:off x="11041877" y="6550223"/>
            <a:ext cx="115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Transformer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4968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250C70-19EC-48B7-BF43-1885994B58F3}"/>
              </a:ext>
            </a:extLst>
          </p:cNvPr>
          <p:cNvSpPr txBox="1"/>
          <p:nvPr/>
        </p:nvSpPr>
        <p:spPr>
          <a:xfrm>
            <a:off x="709332" y="1443841"/>
            <a:ext cx="645795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Decoder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디코더도</a:t>
            </a:r>
            <a:r>
              <a:rPr lang="ko-KR" altLang="en-US" sz="1600" dirty="0"/>
              <a:t> 6개의 동일한 레이어 스택으로 구성됩니다. 각 인코더 계층의 두 하위 계층 외에도 </a:t>
            </a:r>
            <a:endParaRPr lang="en-US" altLang="ko-KR" sz="1600" dirty="0"/>
          </a:p>
          <a:p>
            <a:r>
              <a:rPr lang="ko-KR" altLang="en-US" sz="1600" dirty="0" err="1"/>
              <a:t>디코더는</a:t>
            </a:r>
            <a:r>
              <a:rPr lang="ko-KR" altLang="en-US" sz="1600" dirty="0"/>
              <a:t> 인코더 스택의 출력에 대해 </a:t>
            </a:r>
            <a:r>
              <a:rPr lang="en-US" altLang="ko-KR" sz="1600" dirty="0"/>
              <a:t>Multi head attention</a:t>
            </a:r>
            <a:r>
              <a:rPr lang="ko-KR" altLang="en-US" sz="1600" dirty="0"/>
              <a:t>을 수행하는 세 번째 하위 계층을 삽입합니다. 인코더와 유사하게 각 하위 계층 주위에 </a:t>
            </a:r>
            <a:r>
              <a:rPr lang="en-US" altLang="ko-KR" sz="1600" dirty="0"/>
              <a:t>residual connection</a:t>
            </a:r>
            <a:r>
              <a:rPr lang="ko-KR" altLang="en-US" sz="1600" dirty="0"/>
              <a:t>을 사용하고 </a:t>
            </a:r>
            <a:r>
              <a:rPr lang="en-US" altLang="ko-KR" sz="1600" dirty="0"/>
              <a:t>layer normalization</a:t>
            </a:r>
            <a:r>
              <a:rPr lang="ko-KR" altLang="en-US" sz="1600" dirty="0"/>
              <a:t>을 수행합니다.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/>
              <a:t>위치가 후속 위치에 주의를 기울이지 않도록 </a:t>
            </a:r>
            <a:r>
              <a:rPr lang="ko-KR" altLang="en-US" sz="1600" b="1" dirty="0" err="1"/>
              <a:t>디코더</a:t>
            </a:r>
            <a:r>
              <a:rPr lang="ko-KR" altLang="en-US" sz="1600" b="1" dirty="0"/>
              <a:t> 스택의 </a:t>
            </a:r>
            <a:r>
              <a:rPr lang="ko-KR" altLang="en-US" sz="1600" b="1" dirty="0" err="1"/>
              <a:t>self-attention</a:t>
            </a:r>
            <a:r>
              <a:rPr lang="ko-KR" altLang="en-US" sz="1600" b="1" dirty="0"/>
              <a:t> 하위 계층을 수정합니다. 출력 </a:t>
            </a:r>
            <a:r>
              <a:rPr lang="ko-KR" altLang="en-US" sz="1600" b="1" dirty="0" err="1"/>
              <a:t>임베딩이</a:t>
            </a:r>
            <a:r>
              <a:rPr lang="ko-KR" altLang="en-US" sz="1600" b="1" dirty="0"/>
              <a:t> 한 위치만큼 </a:t>
            </a:r>
            <a:r>
              <a:rPr lang="ko-KR" altLang="en-US" sz="1600" b="1" dirty="0" err="1"/>
              <a:t>오프셋된다는</a:t>
            </a:r>
            <a:r>
              <a:rPr lang="ko-KR" altLang="en-US" sz="1600" b="1" dirty="0"/>
              <a:t> 사실과 결합된 이 </a:t>
            </a:r>
            <a:r>
              <a:rPr lang="ko-KR" altLang="en-US" sz="1600" b="1" dirty="0" err="1"/>
              <a:t>마스킹은</a:t>
            </a:r>
            <a:r>
              <a:rPr lang="ko-KR" altLang="en-US" sz="1600" b="1" dirty="0"/>
              <a:t> 위치 </a:t>
            </a:r>
            <a:r>
              <a:rPr lang="ko-KR" altLang="en-US" sz="1600" b="1" dirty="0" err="1"/>
              <a:t>i에</a:t>
            </a:r>
            <a:r>
              <a:rPr lang="ko-KR" altLang="en-US" sz="1600" b="1" dirty="0"/>
              <a:t> 대한 예측이 </a:t>
            </a:r>
            <a:r>
              <a:rPr lang="ko-KR" altLang="en-US" sz="1600" b="1" dirty="0" err="1"/>
              <a:t>i보다</a:t>
            </a:r>
            <a:r>
              <a:rPr lang="ko-KR" altLang="en-US" sz="1600" b="1" dirty="0"/>
              <a:t> 작은 위치에서 알려진 출력에만 의존할 수 있도록 합니다.</a:t>
            </a:r>
            <a:endParaRPr lang="en-US" altLang="ko-KR" sz="1600" b="1" dirty="0"/>
          </a:p>
          <a:p>
            <a:r>
              <a:rPr lang="en-US" altLang="ko-KR" sz="1600" b="1" dirty="0"/>
              <a:t>(multi head attention -&gt; masked multi head attention)</a:t>
            </a:r>
            <a:endParaRPr lang="ko-KR" altLang="en-US" sz="1600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E1B942-D5A7-4E60-8087-DA04DAC65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215" y="861050"/>
            <a:ext cx="3973453" cy="513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D45C8B-C58A-4DE8-976D-644EE6B1359A}"/>
              </a:ext>
            </a:extLst>
          </p:cNvPr>
          <p:cNvSpPr/>
          <p:nvPr/>
        </p:nvSpPr>
        <p:spPr>
          <a:xfrm>
            <a:off x="709332" y="3640577"/>
            <a:ext cx="6185377" cy="12918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501600A-AB1F-49D7-80C3-9C3D591942AC}"/>
              </a:ext>
            </a:extLst>
          </p:cNvPr>
          <p:cNvSpPr/>
          <p:nvPr/>
        </p:nvSpPr>
        <p:spPr>
          <a:xfrm>
            <a:off x="9666513" y="3607200"/>
            <a:ext cx="838201" cy="6817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5FF27-ED0C-4759-B983-E3112D2D030A}"/>
              </a:ext>
            </a:extLst>
          </p:cNvPr>
          <p:cNvSpPr txBox="1"/>
          <p:nvPr/>
        </p:nvSpPr>
        <p:spPr>
          <a:xfrm>
            <a:off x="11041877" y="6550223"/>
            <a:ext cx="115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Transformer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2172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25" name="Group 86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8C4CD41-8394-4FD3-A3E4-C5F9A5DE5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262" y="1939420"/>
            <a:ext cx="4650004" cy="29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>
            <a:extLst>
              <a:ext uri="{FF2B5EF4-FFF2-40B4-BE49-F238E27FC236}">
                <a16:creationId xmlns:a16="http://schemas.microsoft.com/office/drawing/2014/main" id="{00454073-48D4-4473-8F65-B404EEE3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4367" y="2753169"/>
            <a:ext cx="4650004" cy="13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FC9203C-08C5-4630-ADF0-6DF0F7C9B240}"/>
              </a:ext>
            </a:extLst>
          </p:cNvPr>
          <p:cNvSpPr txBox="1"/>
          <p:nvPr/>
        </p:nvSpPr>
        <p:spPr>
          <a:xfrm>
            <a:off x="11041877" y="6550223"/>
            <a:ext cx="115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Transformer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924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EFF866-F0B0-400D-82A2-E45BCA196615}"/>
              </a:ext>
            </a:extLst>
          </p:cNvPr>
          <p:cNvSpPr txBox="1"/>
          <p:nvPr/>
        </p:nvSpPr>
        <p:spPr>
          <a:xfrm>
            <a:off x="467008" y="3900877"/>
            <a:ext cx="7161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인코더 및 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블록은 실제로 여러 개의 동일한 인코더 및 </a:t>
            </a:r>
            <a:r>
              <a:rPr lang="ko-KR" altLang="en-US" sz="1600" dirty="0" err="1"/>
              <a:t>디코더가</a:t>
            </a:r>
            <a:r>
              <a:rPr lang="ko-KR" altLang="en-US" sz="1600" dirty="0"/>
              <a:t> 서로의 위에 쌓여 있습니다. 인코더 스택과 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스택 모두 동일한 수의 단위를 갖습니다. 인코더 및 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단위의 수는 </a:t>
            </a:r>
            <a:r>
              <a:rPr lang="ko-KR" altLang="en-US" sz="1600" dirty="0" err="1"/>
              <a:t>하이퍼파라미터입니다</a:t>
            </a:r>
            <a:r>
              <a:rPr lang="ko-KR" altLang="en-US" sz="1600" dirty="0"/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8752637-7079-4F33-881E-6228C8D3E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72" y="436558"/>
            <a:ext cx="421957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C1BAAF-187C-48EC-AE61-DAF3A7CCB9DB}"/>
              </a:ext>
            </a:extLst>
          </p:cNvPr>
          <p:cNvSpPr txBox="1"/>
          <p:nvPr/>
        </p:nvSpPr>
        <p:spPr>
          <a:xfrm>
            <a:off x="467008" y="5221113"/>
            <a:ext cx="69616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입력 시퀀스의 단어 </a:t>
            </a:r>
            <a:r>
              <a:rPr lang="ko-KR" altLang="en-US" sz="1600" dirty="0" err="1"/>
              <a:t>임베딩이</a:t>
            </a:r>
            <a:r>
              <a:rPr lang="ko-KR" altLang="en-US" sz="1600" dirty="0"/>
              <a:t> 첫 번째 인코더로 </a:t>
            </a:r>
            <a:r>
              <a:rPr lang="ko-KR" altLang="en-US" sz="1600" dirty="0" err="1"/>
              <a:t>전달됩니다.그런</a:t>
            </a:r>
            <a:r>
              <a:rPr lang="ko-KR" altLang="en-US" sz="1600" dirty="0"/>
              <a:t> 다음 변환되어 다음 인코더로 </a:t>
            </a:r>
            <a:r>
              <a:rPr lang="ko-KR" altLang="en-US" sz="1600" dirty="0" err="1"/>
              <a:t>전파됩니다.인코더</a:t>
            </a:r>
            <a:r>
              <a:rPr lang="ko-KR" altLang="en-US" sz="1600" dirty="0"/>
              <a:t> 스택의 마지막 인코더의 출력은 아래 그림과 같이 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스택의 모든 </a:t>
            </a:r>
            <a:r>
              <a:rPr lang="ko-KR" altLang="en-US" sz="1600" dirty="0" err="1"/>
              <a:t>디코더로</a:t>
            </a:r>
            <a:r>
              <a:rPr lang="ko-KR" altLang="en-US" sz="1600" dirty="0"/>
              <a:t> 전달됩니다.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49218-8B3F-4E1D-A52E-11AAA50A8BFF}"/>
              </a:ext>
            </a:extLst>
          </p:cNvPr>
          <p:cNvSpPr txBox="1"/>
          <p:nvPr/>
        </p:nvSpPr>
        <p:spPr>
          <a:xfrm>
            <a:off x="11041877" y="6550223"/>
            <a:ext cx="115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Transformer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9094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55F0CF-1E8C-4857-9C06-2177972C1D52}"/>
              </a:ext>
            </a:extLst>
          </p:cNvPr>
          <p:cNvSpPr txBox="1"/>
          <p:nvPr/>
        </p:nvSpPr>
        <p:spPr>
          <a:xfrm>
            <a:off x="173217" y="1550435"/>
            <a:ext cx="10492068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2.3 </a:t>
            </a:r>
            <a:r>
              <a:rPr lang="en-US" altLang="ko-KR" sz="1600" dirty="0"/>
              <a:t>Transformer</a:t>
            </a:r>
            <a:r>
              <a:rPr lang="ko-KR" altLang="en-US" sz="1600" dirty="0"/>
              <a:t>의 한계: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Attention</a:t>
            </a:r>
            <a:r>
              <a:rPr lang="ko-KR" altLang="en-US" sz="1600" dirty="0"/>
              <a:t>은 고정 길이 텍스트 문자열만 처리할 수 있습니다. 텍스트는 입력으로 시스템에 공급되기 전에 특정 수의 세그먼트 또는 </a:t>
            </a:r>
            <a:r>
              <a:rPr lang="ko-KR" altLang="en-US" sz="1600" dirty="0" err="1"/>
              <a:t>청크</a:t>
            </a:r>
            <a:r>
              <a:rPr lang="en-US" altLang="ko-KR" sz="1600" dirty="0"/>
              <a:t>(</a:t>
            </a:r>
            <a:r>
              <a:rPr lang="ko-KR" altLang="en-US" sz="1600" dirty="0"/>
              <a:t>큰 덩어리</a:t>
            </a:r>
            <a:r>
              <a:rPr lang="en-US" altLang="ko-KR" sz="1600" dirty="0"/>
              <a:t>)</a:t>
            </a:r>
            <a:r>
              <a:rPr lang="ko-KR" altLang="en-US" sz="1600" dirty="0"/>
              <a:t>로 분할되어야 합니다. 이 텍스트 </a:t>
            </a:r>
            <a:r>
              <a:rPr lang="ko-KR" altLang="en-US" sz="1600" dirty="0" err="1"/>
              <a:t>청크는</a:t>
            </a:r>
            <a:r>
              <a:rPr lang="ko-KR" altLang="en-US" sz="1600" dirty="0"/>
              <a:t> 컨텍스트 단편화를 유발합니다. </a:t>
            </a:r>
            <a:endParaRPr lang="en-US" altLang="ko-KR" sz="1600" dirty="0"/>
          </a:p>
          <a:p>
            <a:r>
              <a:rPr lang="ko-KR" altLang="en-US" sz="1600" dirty="0"/>
              <a:t>예를 들어 문장이 중간에서 분리되면 상당한 양의 컨텍스트가 손실됩니다. 즉, 문장이나 다른 의미 경계를 존중하지 않고 텍스트가 분할됩니다.</a:t>
            </a:r>
          </a:p>
          <a:p>
            <a:endParaRPr lang="ko-KR" altLang="en-US" sz="1600" dirty="0"/>
          </a:p>
          <a:p>
            <a:r>
              <a:rPr lang="en-US" altLang="ko-KR" sz="1600" dirty="0"/>
              <a:t>But!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틀림없이 트랜스포머는 다음 세대의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BERT와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NLP의</a:t>
            </a:r>
            <a:r>
              <a:rPr lang="ko-KR" altLang="en-US" sz="1600" dirty="0"/>
              <a:t> 모든 혁신에 영감을 주었습니다.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DBE63-59A3-4FAF-8A27-E427B25478C9}"/>
              </a:ext>
            </a:extLst>
          </p:cNvPr>
          <p:cNvSpPr txBox="1"/>
          <p:nvPr/>
        </p:nvSpPr>
        <p:spPr>
          <a:xfrm>
            <a:off x="11041877" y="6550223"/>
            <a:ext cx="1150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Transformer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6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BDBA0-5513-45EE-996C-2A3696056DA9}"/>
              </a:ext>
            </a:extLst>
          </p:cNvPr>
          <p:cNvSpPr txBox="1"/>
          <p:nvPr/>
        </p:nvSpPr>
        <p:spPr>
          <a:xfrm>
            <a:off x="1333502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0" i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BERT (Transformers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의 양방향 인코더 표현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) </a:t>
            </a:r>
            <a:r>
              <a:rPr lang="ko-KR" altLang="en-US" sz="2800" b="0" i="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이해</a:t>
            </a:r>
            <a:endParaRPr lang="en-US" altLang="ko-KR" sz="2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8E040F-9B46-4775-8D29-D5FFCA37BC7B}"/>
              </a:ext>
            </a:extLst>
          </p:cNvPr>
          <p:cNvSpPr txBox="1"/>
          <p:nvPr/>
        </p:nvSpPr>
        <p:spPr>
          <a:xfrm>
            <a:off x="1333502" y="226738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레이어의 왼쪽 및 오른쪽 컨텍스트를 공동으로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조건화하여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레이블이 지정되지 않은 텍스트에서 깊은 양방향 표현을 사전 훈련하도록 설계되었습니다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결과적으로 사전 훈련된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모델은 실질적인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작업별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아키텍처 수정 없이도 질문 답변 및 언어 추론과 같은 광범위한 작업을 위한 최첨단 모델을 생성하기 위해 단 하나의 추가 출력 레이어로 미세 조정될 수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B5937-2F69-4902-A91D-7DF3D6DFBD84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704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BE1C01-FDFD-4486-83A9-A5DF64308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50" y="0"/>
            <a:ext cx="3311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D75F0-5994-4CC3-ADE4-2F0C30697A8D}"/>
              </a:ext>
            </a:extLst>
          </p:cNvPr>
          <p:cNvSpPr txBox="1"/>
          <p:nvPr/>
        </p:nvSpPr>
        <p:spPr>
          <a:xfrm>
            <a:off x="6093760" y="2458810"/>
            <a:ext cx="4360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지난밤 하늘을 보라. 그것은 불타올랐다.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6AA8E-39E0-4484-BDFD-A557C88C4015}"/>
              </a:ext>
            </a:extLst>
          </p:cNvPr>
          <p:cNvSpPr txBox="1"/>
          <p:nvPr/>
        </p:nvSpPr>
        <p:spPr>
          <a:xfrm>
            <a:off x="6093760" y="3063865"/>
            <a:ext cx="60982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252525"/>
                </a:solidFill>
                <a:effectLst/>
                <a:latin typeface="+mj-ea"/>
                <a:ea typeface="+mj-ea"/>
              </a:rPr>
              <a:t>저자는 명시적으로 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+mj-ea"/>
                <a:ea typeface="+mj-ea"/>
              </a:rPr>
              <a:t>"ABLAZE"</a:t>
            </a:r>
            <a:r>
              <a:rPr lang="ko-KR" altLang="en-US" sz="1400" b="0" i="0" dirty="0">
                <a:solidFill>
                  <a:srgbClr val="252525"/>
                </a:solidFill>
                <a:effectLst/>
                <a:latin typeface="+mj-ea"/>
                <a:ea typeface="+mj-ea"/>
              </a:rPr>
              <a:t>라는 단어를 사용하지만 은유적인 의미를 가집니다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400" b="0" i="0" dirty="0">
                <a:solidFill>
                  <a:srgbClr val="252525"/>
                </a:solidFill>
                <a:effectLst/>
                <a:latin typeface="+mj-ea"/>
                <a:ea typeface="+mj-ea"/>
              </a:rPr>
              <a:t>이것은 특히 시각 보조 장치를 사용하여 사람에게 즉시 와 닿습니다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400" b="0" i="0" dirty="0">
                <a:solidFill>
                  <a:srgbClr val="252525"/>
                </a:solidFill>
                <a:effectLst/>
                <a:latin typeface="+mj-ea"/>
                <a:ea typeface="+mj-ea"/>
              </a:rPr>
              <a:t>그러나 기계에는 덜 명확합니다</a:t>
            </a:r>
            <a:r>
              <a:rPr lang="en-US" altLang="ko-KR" sz="1400" b="0" i="0" dirty="0">
                <a:solidFill>
                  <a:srgbClr val="252525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F0A2B-719A-45B9-90BB-91502EDBF6B7}"/>
              </a:ext>
            </a:extLst>
          </p:cNvPr>
          <p:cNvSpPr txBox="1"/>
          <p:nvPr/>
        </p:nvSpPr>
        <p:spPr>
          <a:xfrm>
            <a:off x="6093760" y="4099807"/>
            <a:ext cx="60982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이 대회에서 실제 재해에 관한 트윗과 그렇지 않은 트윗을 예측하는 기계 학습 모델을 구축해야 합니다. 손으로 분류한 10,000개의 트윗 데이터 세트에 액세스할 수 있습니다.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7AD47-6A39-4CD7-A7DB-59E864FA5273}"/>
              </a:ext>
            </a:extLst>
          </p:cNvPr>
          <p:cNvSpPr txBox="1"/>
          <p:nvPr/>
        </p:nvSpPr>
        <p:spPr>
          <a:xfrm>
            <a:off x="11226671" y="655022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대회 소개</a:t>
            </a:r>
          </a:p>
        </p:txBody>
      </p:sp>
    </p:spTree>
    <p:extLst>
      <p:ext uri="{BB962C8B-B14F-4D97-AF65-F5344CB8AC3E}">
        <p14:creationId xmlns:p14="http://schemas.microsoft.com/office/powerpoint/2010/main" val="3262957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F87E5-F53F-4C33-92D9-03009027205A}"/>
              </a:ext>
            </a:extLst>
          </p:cNvPr>
          <p:cNvSpPr txBox="1"/>
          <p:nvPr/>
        </p:nvSpPr>
        <p:spPr>
          <a:xfrm>
            <a:off x="1210518" y="475600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모델의 양방향성은 언어의 의미를 진정으로 이해하는 데 중요합니다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이를 설명하기 위한 예를 살펴보겠습니다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이 예에는 두 개의 문장이 있으며 둘 다 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"bank"</a:t>
            </a:r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라는 단어를 포함합니다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CB83D42-44D9-439A-A393-939BF4904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75" y="1776046"/>
            <a:ext cx="51149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E890AE-93C5-40A1-9BD4-F90C17087F35}"/>
              </a:ext>
            </a:extLst>
          </p:cNvPr>
          <p:cNvSpPr txBox="1"/>
          <p:nvPr/>
        </p:nvSpPr>
        <p:spPr>
          <a:xfrm>
            <a:off x="1210518" y="4643462"/>
            <a:ext cx="67053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왼쪽 또는 오른쪽 컨텍스트만 취하여 "</a:t>
            </a:r>
            <a:r>
              <a:rPr lang="ko-KR" altLang="en-US" sz="1600" dirty="0" err="1"/>
              <a:t>bank"라는</a:t>
            </a:r>
            <a:r>
              <a:rPr lang="ko-KR" altLang="en-US" sz="1600" dirty="0"/>
              <a:t> 단어의 특성을 예측하려고 하면 주어진 두 가지 예 중 적어도 하나에서 오류를 범하게 됩니다. 이를 처리하는 한 가지 방법은 예측을 하기 전에 왼쪽과 오른쪽 컨텍스트 모두 고려하는 것입니다. 그것이 바로 </a:t>
            </a:r>
            <a:r>
              <a:rPr lang="ko-KR" altLang="en-US" sz="1600" dirty="0" err="1"/>
              <a:t>BERT가</a:t>
            </a:r>
            <a:r>
              <a:rPr lang="ko-KR" altLang="en-US" sz="1600" dirty="0"/>
              <a:t> 하는 일입니다.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5CE3E-84BE-4378-89E4-B0119BBB8790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3148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309B58-2DA8-49D0-9EC0-8FD3641573EE}"/>
              </a:ext>
            </a:extLst>
          </p:cNvPr>
          <p:cNvSpPr txBox="1"/>
          <p:nvPr/>
        </p:nvSpPr>
        <p:spPr>
          <a:xfrm>
            <a:off x="911039" y="640994"/>
            <a:ext cx="6098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  <a:t>3.1 How Does BERT Work?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Inter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  <a:t>3.1.1 BERT’s Architecture: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A6C05-501E-45D4-A9A0-B797F928C2CB}"/>
              </a:ext>
            </a:extLst>
          </p:cNvPr>
          <p:cNvSpPr txBox="1"/>
          <p:nvPr/>
        </p:nvSpPr>
        <p:spPr>
          <a:xfrm>
            <a:off x="1320213" y="2724540"/>
            <a:ext cx="69958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BERT 아키텍처는 </a:t>
            </a:r>
            <a:r>
              <a:rPr lang="ko-KR" altLang="en-US" dirty="0" err="1"/>
              <a:t>Transformer를</a:t>
            </a:r>
            <a:r>
              <a:rPr lang="ko-KR" altLang="en-US" dirty="0"/>
              <a:t> 기반으로 합니다. 현재 두 가지 모델이 존재합니다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BERT </a:t>
            </a:r>
            <a:r>
              <a:rPr lang="en-US" altLang="ko-KR" dirty="0"/>
              <a:t>Base </a:t>
            </a:r>
            <a:r>
              <a:rPr lang="ko-KR" altLang="en-US" dirty="0"/>
              <a:t>: 12개의 레이어(</a:t>
            </a:r>
            <a:r>
              <a:rPr lang="en-US" altLang="ko-KR" dirty="0"/>
              <a:t>Transformer</a:t>
            </a:r>
            <a:r>
              <a:rPr lang="ko-KR" altLang="en-US" dirty="0"/>
              <a:t> 블록), 12개의 </a:t>
            </a:r>
            <a:r>
              <a:rPr lang="en-US" altLang="ko-KR" dirty="0"/>
              <a:t>attention</a:t>
            </a:r>
            <a:r>
              <a:rPr lang="ko-KR" altLang="en-US" dirty="0"/>
              <a:t> </a:t>
            </a:r>
            <a:r>
              <a:rPr lang="en-US" altLang="ko-KR" dirty="0"/>
              <a:t>head</a:t>
            </a:r>
            <a:r>
              <a:rPr lang="ko-KR" altLang="en-US" dirty="0"/>
              <a:t> 및 1억 1천만 개의 매개변수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BERT </a:t>
            </a:r>
            <a:r>
              <a:rPr lang="ko-KR" altLang="en-US" dirty="0" err="1"/>
              <a:t>Large</a:t>
            </a:r>
            <a:r>
              <a:rPr lang="ko-KR" altLang="en-US" dirty="0"/>
              <a:t> : 24개의 레이어(</a:t>
            </a:r>
            <a:r>
              <a:rPr lang="en-US" altLang="ko-KR" dirty="0"/>
              <a:t>Transformer</a:t>
            </a:r>
            <a:r>
              <a:rPr lang="ko-KR" altLang="en-US" dirty="0"/>
              <a:t> 블록), 16개의 </a:t>
            </a:r>
            <a:r>
              <a:rPr lang="en-US" altLang="ko-KR" dirty="0"/>
              <a:t>attention head</a:t>
            </a:r>
            <a:r>
              <a:rPr lang="ko-KR" altLang="en-US" dirty="0"/>
              <a:t> 및 3억 4천만 개의 매개변수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CE3B2-0F12-4929-833B-4FAEC680DBE9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1562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14385D-1393-4E73-B51A-DD73B9EF84F0}"/>
              </a:ext>
            </a:extLst>
          </p:cNvPr>
          <p:cNvSpPr txBox="1"/>
          <p:nvPr/>
        </p:nvSpPr>
        <p:spPr>
          <a:xfrm>
            <a:off x="561415" y="649052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Inter"/>
              </a:rPr>
              <a:t>3.2 Text processing for BERT: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DADC4-3C29-47D4-A8C5-7379F28D35BD}"/>
              </a:ext>
            </a:extLst>
          </p:cNvPr>
          <p:cNvSpPr txBox="1"/>
          <p:nvPr/>
        </p:nvSpPr>
        <p:spPr>
          <a:xfrm>
            <a:off x="2085415" y="4862129"/>
            <a:ext cx="6310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bert</a:t>
            </a:r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의 경우 모든 입력 </a:t>
            </a:r>
            <a:r>
              <a:rPr lang="ko-KR" altLang="en-US" sz="1600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임베딩은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가지 </a:t>
            </a:r>
            <a:r>
              <a:rPr lang="ko-KR" altLang="en-US" sz="1600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임베딩의</a:t>
            </a:r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조합입니다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FAF278E-C0EF-4675-A6CC-87BE3736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56" y="1605469"/>
            <a:ext cx="83629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BA134-6235-4C70-AE1D-DFC3BF3CD83A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965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2CEFB5-7D53-42DD-BCDB-080A92D3C42A}"/>
              </a:ext>
            </a:extLst>
          </p:cNvPr>
          <p:cNvSpPr txBox="1"/>
          <p:nvPr/>
        </p:nvSpPr>
        <p:spPr>
          <a:xfrm>
            <a:off x="520322" y="3836142"/>
            <a:ext cx="90575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Position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Embeddings </a:t>
            </a:r>
            <a:r>
              <a:rPr lang="ko-KR" altLang="en-US" sz="1600" dirty="0"/>
              <a:t>: </a:t>
            </a:r>
            <a:r>
              <a:rPr lang="ko-KR" altLang="en-US" sz="1600" dirty="0" err="1"/>
              <a:t>BERT는</a:t>
            </a:r>
            <a:r>
              <a:rPr lang="ko-KR" altLang="en-US" sz="1600" dirty="0"/>
              <a:t> 위치 </a:t>
            </a:r>
            <a:r>
              <a:rPr lang="ko-KR" altLang="en-US" sz="1600" dirty="0" err="1"/>
              <a:t>임베딩을</a:t>
            </a:r>
            <a:r>
              <a:rPr lang="ko-KR" altLang="en-US" sz="1600" dirty="0"/>
              <a:t> 학습하고 사용하여 문장에서 단어의 위치를 표현합니다. </a:t>
            </a:r>
            <a:r>
              <a:rPr lang="ko-KR" altLang="en-US" sz="1600" dirty="0" err="1"/>
              <a:t>RNN과</a:t>
            </a:r>
            <a:r>
              <a:rPr lang="ko-KR" altLang="en-US" sz="1600" dirty="0"/>
              <a:t> 달리 "</a:t>
            </a:r>
            <a:r>
              <a:rPr lang="ko-KR" altLang="en-US" sz="1600" dirty="0" err="1"/>
              <a:t>sequence</a:t>
            </a:r>
            <a:r>
              <a:rPr lang="ko-KR" altLang="en-US" sz="1600" dirty="0"/>
              <a:t>" 또는 "순서" 정보를 캡처할 수 없는 </a:t>
            </a:r>
            <a:r>
              <a:rPr lang="ko-KR" altLang="en-US" sz="1600" dirty="0" err="1"/>
              <a:t>Transformer의</a:t>
            </a:r>
            <a:r>
              <a:rPr lang="ko-KR" altLang="en-US" sz="1600" dirty="0"/>
              <a:t> 한계를 극복하기 위해 추가되었습니다.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Segment Embeddings </a:t>
            </a:r>
            <a:r>
              <a:rPr lang="ko-KR" altLang="en-US" sz="1600" dirty="0"/>
              <a:t>: </a:t>
            </a:r>
            <a:r>
              <a:rPr lang="ko-KR" altLang="en-US" sz="1600" dirty="0" err="1"/>
              <a:t>BERT는</a:t>
            </a:r>
            <a:r>
              <a:rPr lang="ko-KR" altLang="en-US" sz="1600" dirty="0"/>
              <a:t> 작업(질문-응답)에 대한 입력으로 문장 쌍을 사용할 수도 있습니다. 이것이 모델이 두 문장을 구별하는 데 도움이 되도록 첫 번째 문장과 두 번째 문장에 대해 고유한 </a:t>
            </a:r>
            <a:r>
              <a:rPr lang="ko-KR" altLang="en-US" sz="1600" dirty="0" err="1"/>
              <a:t>임베딩을</a:t>
            </a:r>
            <a:r>
              <a:rPr lang="ko-KR" altLang="en-US" sz="1600" dirty="0"/>
              <a:t> 학습하는 이유입니다. 위의 예에서 </a:t>
            </a:r>
            <a:r>
              <a:rPr lang="ko-KR" altLang="en-US" sz="1600" dirty="0" err="1"/>
              <a:t>EA로</a:t>
            </a:r>
            <a:r>
              <a:rPr lang="ko-KR" altLang="en-US" sz="1600" dirty="0"/>
              <a:t> 표시된 모든 토큰은 문장 </a:t>
            </a:r>
            <a:r>
              <a:rPr lang="ko-KR" altLang="en-US" sz="1600" dirty="0" err="1"/>
              <a:t>A에</a:t>
            </a:r>
            <a:r>
              <a:rPr lang="ko-KR" altLang="en-US" sz="1600" dirty="0"/>
              <a:t> 속합니다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Token Embeddings </a:t>
            </a:r>
            <a:r>
              <a:rPr lang="ko-KR" altLang="en-US" sz="1600" dirty="0"/>
              <a:t>: </a:t>
            </a:r>
            <a:r>
              <a:rPr lang="ko-KR" altLang="en-US" sz="1600" dirty="0" err="1"/>
              <a:t>WordPiece</a:t>
            </a:r>
            <a:r>
              <a:rPr lang="ko-KR" altLang="en-US" sz="1600" dirty="0"/>
              <a:t> </a:t>
            </a:r>
            <a:r>
              <a:rPr lang="en-US" altLang="ko-KR" sz="1600" dirty="0"/>
              <a:t>token</a:t>
            </a:r>
            <a:r>
              <a:rPr lang="ko-KR" altLang="en-US" sz="1600" dirty="0"/>
              <a:t> </a:t>
            </a:r>
            <a:r>
              <a:rPr lang="en-US" altLang="ko-KR" sz="1600" dirty="0"/>
              <a:t>vocabulary</a:t>
            </a:r>
            <a:r>
              <a:rPr lang="ko-KR" altLang="en-US" sz="1600" dirty="0"/>
              <a:t>에서 특정 토큰에 대해 학습한 </a:t>
            </a:r>
            <a:r>
              <a:rPr lang="ko-KR" altLang="en-US" sz="1600" dirty="0" err="1"/>
              <a:t>임베딩입니다</a:t>
            </a:r>
            <a:r>
              <a:rPr lang="ko-KR" altLang="en-US" sz="1600" dirty="0"/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72EF332-D5F8-4626-B5AB-54824AF5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345" y="260763"/>
            <a:ext cx="83629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057CC-0115-4736-ABB4-F3E69D71C640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9235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8322B7-9E60-43D8-BEA7-BFEE621BF2DE}"/>
              </a:ext>
            </a:extLst>
          </p:cNvPr>
          <p:cNvSpPr txBox="1"/>
          <p:nvPr/>
        </p:nvSpPr>
        <p:spPr>
          <a:xfrm>
            <a:off x="648914" y="2260846"/>
            <a:ext cx="874394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i="0" dirty="0">
                <a:effectLst/>
                <a:latin typeface="Lato" panose="020B0604020202020204" pitchFamily="34" charset="0"/>
              </a:rPr>
              <a:t>Word Piece Model (</a:t>
            </a:r>
            <a:r>
              <a:rPr lang="en-US" altLang="ko-KR" sz="1600" b="1" i="0" dirty="0" err="1">
                <a:effectLst/>
                <a:latin typeface="Lato" panose="020B0604020202020204" pitchFamily="34" charset="0"/>
              </a:rPr>
              <a:t>sentencepiece</a:t>
            </a:r>
            <a:r>
              <a:rPr lang="en-US" altLang="ko-KR" sz="1600" b="1" i="0" dirty="0">
                <a:effectLst/>
                <a:latin typeface="Lato" panose="020B0604020202020204" pitchFamily="34" charset="0"/>
              </a:rPr>
              <a:t>) tokenizer</a:t>
            </a:r>
          </a:p>
          <a:p>
            <a:pPr algn="just"/>
            <a:endParaRPr lang="en-US" altLang="ko-KR" sz="1600" b="1" i="0" dirty="0">
              <a:effectLst/>
              <a:latin typeface="Lato" panose="020B0604020202020204" pitchFamily="34" charset="0"/>
            </a:endParaRPr>
          </a:p>
          <a:p>
            <a:pPr algn="just"/>
            <a:r>
              <a:rPr lang="en-US" altLang="ko-KR" sz="1600" b="0" i="0" dirty="0">
                <a:effectLst/>
                <a:latin typeface="Lato" panose="020B0604020202020204" pitchFamily="34" charset="0"/>
              </a:rPr>
              <a:t>‘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공연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-‘, ‘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개막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-‘, ‘-</a:t>
            </a:r>
            <a:r>
              <a:rPr lang="ko-KR" altLang="en-US" sz="1600" b="0" i="0" dirty="0" err="1">
                <a:effectLst/>
                <a:latin typeface="Lato" panose="020B0604020202020204" pitchFamily="34" charset="0"/>
              </a:rPr>
              <a:t>냈어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’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, ‘-</a:t>
            </a:r>
            <a:r>
              <a:rPr lang="ko-KR" altLang="en-US" sz="1600" b="0" i="0" dirty="0" err="1">
                <a:effectLst/>
                <a:latin typeface="Lato" panose="020B0604020202020204" pitchFamily="34" charset="0"/>
              </a:rPr>
              <a:t>났어’은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 유닛이기 때문에 유닛이 아닌 </a:t>
            </a:r>
            <a:r>
              <a:rPr lang="en-US" altLang="ko-KR" sz="1600" b="0" i="0" dirty="0" err="1">
                <a:effectLst/>
                <a:latin typeface="Lato" panose="020B0604020202020204" pitchFamily="34" charset="0"/>
              </a:rPr>
              <a:t>subwords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 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보다 자주 등장할 가능성이 높습니다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. 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만약 ‘공연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-‘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의 빈도수와 ‘개막공연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-‘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의 빈도수가 같다면 ‘공연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-‘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이나 ‘개막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-‘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은 유닛으로 이용하지 않아도 됩니다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. 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어차피 세 유닛 모두 ‘</a:t>
            </a:r>
            <a:r>
              <a:rPr lang="ko-KR" altLang="en-US" sz="1600" b="0" i="0" dirty="0" err="1">
                <a:effectLst/>
                <a:latin typeface="Lato" panose="020B0604020202020204" pitchFamily="34" charset="0"/>
              </a:rPr>
              <a:t>개막공연’을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 나타내기 위한 부분들이니까요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. 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유닛이 자주 등장한다는 사실은 아마도 많은 언어의 공통적인 특징일 것입니다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. 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이를 이용한다면 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language independent, </a:t>
            </a:r>
            <a:r>
              <a:rPr lang="en-US" altLang="ko-KR" sz="1600" b="0" i="0" dirty="0" err="1">
                <a:effectLst/>
                <a:latin typeface="Lato" panose="020B0604020202020204" pitchFamily="34" charset="0"/>
              </a:rPr>
              <a:t>universial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 tokenizer </a:t>
            </a:r>
            <a:r>
              <a:rPr lang="ko-KR" altLang="en-US" sz="1600" b="0" i="0" dirty="0">
                <a:effectLst/>
                <a:latin typeface="Lato" panose="020B0604020202020204" pitchFamily="34" charset="0"/>
              </a:rPr>
              <a:t>를 만들 수도 있을 것 같습니다</a:t>
            </a:r>
            <a:r>
              <a:rPr lang="en-US" altLang="ko-KR" sz="1600" b="0" i="0" dirty="0">
                <a:effectLst/>
                <a:latin typeface="Lato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154A5-C815-44C0-84F4-F1F4F13860EA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796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72EF332-D5F8-4626-B5AB-54824AF5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345" y="260763"/>
            <a:ext cx="83629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E1896-3B10-4CB7-8AB0-431ED9C5FDE8}"/>
              </a:ext>
            </a:extLst>
          </p:cNvPr>
          <p:cNvSpPr txBox="1"/>
          <p:nvPr/>
        </p:nvSpPr>
        <p:spPr>
          <a:xfrm>
            <a:off x="1341345" y="4402339"/>
            <a:ext cx="9066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주어진 토큰에 대해 </a:t>
            </a:r>
            <a:r>
              <a:rPr lang="en-US" altLang="ko-KR" dirty="0"/>
              <a:t>Input Embeddings </a:t>
            </a:r>
            <a:r>
              <a:rPr lang="ko-KR" altLang="en-US" dirty="0"/>
              <a:t>은 해당 토큰, 세그먼트 및 위치 </a:t>
            </a:r>
            <a:r>
              <a:rPr lang="ko-KR" altLang="en-US" dirty="0" err="1"/>
              <a:t>임베딩을</a:t>
            </a:r>
            <a:r>
              <a:rPr lang="ko-KR" altLang="en-US" dirty="0"/>
              <a:t> 합산하여 구성됩니다. 이러한 포괄적인 </a:t>
            </a:r>
            <a:r>
              <a:rPr lang="ko-KR" altLang="en-US" dirty="0" err="1"/>
              <a:t>임베딩</a:t>
            </a:r>
            <a:r>
              <a:rPr lang="ko-KR" altLang="en-US" dirty="0"/>
              <a:t> 체계에는 모델에 대한 유용한 정보가 많이 포함되어 있습니다. 이러한 사전 처리 단계 조합은 </a:t>
            </a:r>
            <a:r>
              <a:rPr lang="ko-KR" altLang="en-US" dirty="0" err="1"/>
              <a:t>BERT를</a:t>
            </a:r>
            <a:r>
              <a:rPr lang="ko-KR" altLang="en-US" dirty="0"/>
              <a:t> 다용도로 만듭니다.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FE5171B-01E1-4EEE-BC18-A79F37E514C8}"/>
              </a:ext>
            </a:extLst>
          </p:cNvPr>
          <p:cNvSpPr/>
          <p:nvPr/>
        </p:nvSpPr>
        <p:spPr>
          <a:xfrm>
            <a:off x="1667435" y="430306"/>
            <a:ext cx="7664824" cy="457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4F3B0-433B-4E5B-8DAF-072B7EBE4F58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6724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CCD2AC-8E7A-442F-B1E8-074CFC957B6D}"/>
              </a:ext>
            </a:extLst>
          </p:cNvPr>
          <p:cNvSpPr txBox="1"/>
          <p:nvPr/>
        </p:nvSpPr>
        <p:spPr>
          <a:xfrm>
            <a:off x="858227" y="2291207"/>
            <a:ext cx="899944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언어 모델을 훈련할 때 예측 목표를 정의하는 데 어려움이 있습니다. </a:t>
            </a:r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en-US" altLang="ko-KR" sz="1600" dirty="0"/>
              <a:t>ex) </a:t>
            </a:r>
            <a:r>
              <a:rPr lang="ko-KR" altLang="en-US" sz="1600" dirty="0"/>
              <a:t>오른쪽 상단 이미지 예시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600" dirty="0"/>
              <a:t>많은 모델이 문맥 학습을 본질적으로 제한하는 방향성 접근 방식인 시퀀스의 다음 단어를 예측합니다. </a:t>
            </a:r>
            <a:r>
              <a:rPr lang="en-US" altLang="ko-KR" sz="1600" dirty="0"/>
              <a:t>(Left to Right)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/>
              <a:t>이 문제를 극복하기 위해 </a:t>
            </a:r>
            <a:r>
              <a:rPr lang="ko-KR" altLang="en-US" sz="1600" b="1" dirty="0" err="1"/>
              <a:t>BERT는</a:t>
            </a:r>
            <a:r>
              <a:rPr lang="ko-KR" altLang="en-US" sz="1600" b="1" dirty="0"/>
              <a:t> 두 가지 훈련 전략을 사용합니다.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5DB14-B100-4907-BC44-4434FAD3DC45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FA9A57-1E11-4275-9D9C-3583AC03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68" y="471340"/>
            <a:ext cx="3332883" cy="144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C60C3-8F86-4D33-81F9-B6C4D4E6E332}"/>
              </a:ext>
            </a:extLst>
          </p:cNvPr>
          <p:cNvSpPr txBox="1"/>
          <p:nvPr/>
        </p:nvSpPr>
        <p:spPr>
          <a:xfrm>
            <a:off x="10135142" y="471340"/>
            <a:ext cx="1915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But </a:t>
            </a:r>
          </a:p>
          <a:p>
            <a:pPr algn="ctr"/>
            <a:r>
              <a:rPr lang="en-US" altLang="ko-KR" dirty="0"/>
              <a:t>Text model How?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1400" dirty="0"/>
              <a:t>안녕 나는 지금 공부를 할 예정이야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( ? )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D11A8E-1ED8-45CC-91EF-7E779648613C}"/>
              </a:ext>
            </a:extLst>
          </p:cNvPr>
          <p:cNvSpPr txBox="1"/>
          <p:nvPr/>
        </p:nvSpPr>
        <p:spPr>
          <a:xfrm>
            <a:off x="402772" y="286674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seq to seq </a:t>
            </a:r>
            <a:r>
              <a:rPr lang="ko-KR" altLang="en-US" dirty="0"/>
              <a:t>의 문제점</a:t>
            </a:r>
          </a:p>
        </p:txBody>
      </p:sp>
    </p:spTree>
    <p:extLst>
      <p:ext uri="{BB962C8B-B14F-4D97-AF65-F5344CB8AC3E}">
        <p14:creationId xmlns:p14="http://schemas.microsoft.com/office/powerpoint/2010/main" val="2045937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4CF849-002D-4CB1-A678-461C8710CFF7}"/>
              </a:ext>
            </a:extLst>
          </p:cNvPr>
          <p:cNvSpPr txBox="1"/>
          <p:nvPr/>
        </p:nvSpPr>
        <p:spPr>
          <a:xfrm>
            <a:off x="1216348" y="5745334"/>
            <a:ext cx="68692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인코더 출력 위에 분류 계층을 추가합니다.</a:t>
            </a:r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출력 벡터에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행렬을 곱하여 어휘 차원으로 변환합니다.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 err="1"/>
              <a:t>softmax를</a:t>
            </a:r>
            <a:r>
              <a:rPr lang="ko-KR" altLang="en-US" sz="1600" dirty="0"/>
              <a:t> 사용하여 어휘에서 각 단어의 확률을 계산합니다.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BB68F-BCE0-487F-8BB3-30516427CF21}"/>
              </a:ext>
            </a:extLst>
          </p:cNvPr>
          <p:cNvSpPr txBox="1"/>
          <p:nvPr/>
        </p:nvSpPr>
        <p:spPr>
          <a:xfrm>
            <a:off x="231639" y="408762"/>
            <a:ext cx="97941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1. </a:t>
            </a:r>
            <a:r>
              <a:rPr lang="en-US" altLang="ko-KR" sz="1600" dirty="0"/>
              <a:t>Masked</a:t>
            </a:r>
            <a:r>
              <a:rPr lang="ko-KR" altLang="en-US" sz="1600" dirty="0"/>
              <a:t> LM(MLM):</a:t>
            </a:r>
          </a:p>
          <a:p>
            <a:r>
              <a:rPr lang="ko-KR" altLang="en-US" sz="1600" dirty="0"/>
              <a:t>단어 시퀀스를 </a:t>
            </a:r>
            <a:r>
              <a:rPr lang="ko-KR" altLang="en-US" sz="1600" dirty="0" err="1"/>
              <a:t>BERT에</a:t>
            </a:r>
            <a:r>
              <a:rPr lang="ko-KR" altLang="en-US" sz="1600" dirty="0"/>
              <a:t> 제공하기 전에 각 시퀀스의 단어 중 15%가 [MASK] 토큰으로 대체됩니다. </a:t>
            </a:r>
            <a:endParaRPr lang="en-US" altLang="ko-KR" sz="1600" dirty="0"/>
          </a:p>
          <a:p>
            <a:r>
              <a:rPr lang="ko-KR" altLang="en-US" sz="1600" dirty="0"/>
              <a:t>그런 다음 모델은 시퀀스에서 </a:t>
            </a:r>
            <a:r>
              <a:rPr lang="ko-KR" altLang="en-US" sz="1600" dirty="0" err="1"/>
              <a:t>마스크되지</a:t>
            </a:r>
            <a:r>
              <a:rPr lang="ko-KR" altLang="en-US" sz="1600" dirty="0"/>
              <a:t> 않은 다른 단어가 제공하는 컨텍스트를 기반으로 </a:t>
            </a:r>
            <a:r>
              <a:rPr lang="ko-KR" altLang="en-US" sz="1600" dirty="0" err="1"/>
              <a:t>마스크된</a:t>
            </a:r>
            <a:r>
              <a:rPr lang="ko-KR" altLang="en-US" sz="1600" dirty="0"/>
              <a:t> 단어의 원래 값을 예측하려고 시도합니다. 기술적인 측면에서 출력 단어의 예측에는 다음이 필요합니다.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A5FDA37-CED0-46B7-8D1D-E8DC2548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68" y="1945608"/>
            <a:ext cx="5086923" cy="344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1AB438-6D52-4D9A-8BC1-1D39372C97C0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667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F5C1D5-0A1B-42AB-970B-119C5BC9B115}"/>
              </a:ext>
            </a:extLst>
          </p:cNvPr>
          <p:cNvSpPr txBox="1"/>
          <p:nvPr/>
        </p:nvSpPr>
        <p:spPr>
          <a:xfrm>
            <a:off x="507627" y="46079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2. Next Sentence Prediction (NSP)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0125A-8D3B-440E-8B78-3A524478CE51}"/>
              </a:ext>
            </a:extLst>
          </p:cNvPr>
          <p:cNvSpPr txBox="1"/>
          <p:nvPr/>
        </p:nvSpPr>
        <p:spPr>
          <a:xfrm>
            <a:off x="1348066" y="3429000"/>
            <a:ext cx="90841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BERT 훈련 과정에서 모델은 입력으로 문장 쌍을 수신하고 쌍의 두 번째 문장이 원본 문서의 후속 문장인지 예측하는 방법을 학습합니다. 훈련 동안 입력의 50%는 두 번째 문장이 원본 문서의 후속 문장인 쌍이고, 나머지 50%에서는 말뭉치에서 임의의 문장이 두 번째 문장으로 선택됩니다. 임의의 문장이 첫 번째 문장과 연결이 끊어진다고 가정합니다.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ko-KR" altLang="en-US" sz="1600" dirty="0"/>
              <a:t>모델이 훈련에서 두 문장을 구별할 수 있도록 하기 위해 입력은 </a:t>
            </a:r>
            <a:r>
              <a:rPr lang="ko-KR" altLang="en-US" sz="1600" b="1" dirty="0"/>
              <a:t>모델을 입력하기 전에</a:t>
            </a:r>
            <a:r>
              <a:rPr lang="ko-KR" altLang="en-US" sz="1600" dirty="0"/>
              <a:t> 다음과 같은 방식으로 처리됩니다.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744A46-32BF-42D1-B4C9-E9270FAA8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80"/>
          <a:stretch/>
        </p:blipFill>
        <p:spPr bwMode="auto">
          <a:xfrm>
            <a:off x="1577627" y="2041887"/>
            <a:ext cx="7938665" cy="5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00AC7-A3CD-48C8-B2BB-8FB34A475FDE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1164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D5EF11C3-0194-4EEE-8232-8EC1EB64B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16" y="1078904"/>
            <a:ext cx="7830266" cy="246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E98F9-00EF-4681-8F34-F061B6A974BD}"/>
              </a:ext>
            </a:extLst>
          </p:cNvPr>
          <p:cNvSpPr txBox="1"/>
          <p:nvPr/>
        </p:nvSpPr>
        <p:spPr>
          <a:xfrm>
            <a:off x="937931" y="4275178"/>
            <a:ext cx="936251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[CLS] 토큰은 첫 번째 문장의 시작 부분에 삽입되고 [SEP] 토큰은 각 문장의 끝에 삽입됩니다.</a:t>
            </a:r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문장 </a:t>
            </a:r>
            <a:r>
              <a:rPr lang="ko-KR" altLang="en-US" sz="1600" dirty="0" err="1"/>
              <a:t>A</a:t>
            </a:r>
            <a:r>
              <a:rPr lang="ko-KR" altLang="en-US" sz="1600" dirty="0"/>
              <a:t> 또는 문장 </a:t>
            </a:r>
            <a:r>
              <a:rPr lang="ko-KR" altLang="en-US" sz="1600" dirty="0" err="1"/>
              <a:t>B를</a:t>
            </a:r>
            <a:r>
              <a:rPr lang="ko-KR" altLang="en-US" sz="1600" dirty="0"/>
              <a:t> 나타내는 문장 </a:t>
            </a:r>
            <a:r>
              <a:rPr lang="ko-KR" altLang="en-US" sz="1600" dirty="0" err="1"/>
              <a:t>임베딩이</a:t>
            </a:r>
            <a:r>
              <a:rPr lang="ko-KR" altLang="en-US" sz="1600" dirty="0"/>
              <a:t> 각 토큰에 추가됩니다. 문장 </a:t>
            </a:r>
            <a:r>
              <a:rPr lang="ko-KR" altLang="en-US" sz="1600" dirty="0" err="1"/>
              <a:t>임베딩은</a:t>
            </a:r>
            <a:r>
              <a:rPr lang="ko-KR" altLang="en-US" sz="1600" dirty="0"/>
              <a:t> 어휘가 2인 토큰 </a:t>
            </a:r>
            <a:r>
              <a:rPr lang="ko-KR" altLang="en-US" sz="1600" dirty="0" err="1"/>
              <a:t>임베딩과</a:t>
            </a:r>
            <a:r>
              <a:rPr lang="ko-KR" altLang="en-US" sz="1600" dirty="0"/>
              <a:t> 개념이 유사합니다.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위치 </a:t>
            </a:r>
            <a:r>
              <a:rPr lang="ko-KR" altLang="en-US" sz="1600" dirty="0" err="1"/>
              <a:t>임베딩이</a:t>
            </a:r>
            <a:r>
              <a:rPr lang="ko-KR" altLang="en-US" sz="1600" dirty="0"/>
              <a:t> 각 토큰에 추가되어 시퀀스에서 해당 위치를 나타냅니다.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D0F53-4ACD-45B1-A9D6-A81DF7526073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507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FFCA25-7FFD-40CA-A327-7C92870A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14" y="2009720"/>
            <a:ext cx="8902291" cy="66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DCBA5-697C-47F4-8CD9-A973B1F77F80}"/>
              </a:ext>
            </a:extLst>
          </p:cNvPr>
          <p:cNvSpPr txBox="1"/>
          <p:nvPr/>
        </p:nvSpPr>
        <p:spPr>
          <a:xfrm>
            <a:off x="628828" y="600701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 preview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16FE1-FD0F-48BC-A8BB-8F606B266119}"/>
              </a:ext>
            </a:extLst>
          </p:cNvPr>
          <p:cNvSpPr txBox="1"/>
          <p:nvPr/>
        </p:nvSpPr>
        <p:spPr>
          <a:xfrm>
            <a:off x="11226671" y="655022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대회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2F68E-92D2-44BC-A728-D37AAFA19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14" y="3366330"/>
            <a:ext cx="8902291" cy="890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8AF44F-0F2A-4B84-AA22-8A0013252C1D}"/>
              </a:ext>
            </a:extLst>
          </p:cNvPr>
          <p:cNvSpPr txBox="1"/>
          <p:nvPr/>
        </p:nvSpPr>
        <p:spPr>
          <a:xfrm>
            <a:off x="955804" y="147718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DFDD6-1C0D-4BD7-BC9C-19A04501750F}"/>
              </a:ext>
            </a:extLst>
          </p:cNvPr>
          <p:cNvSpPr txBox="1"/>
          <p:nvPr/>
        </p:nvSpPr>
        <p:spPr>
          <a:xfrm>
            <a:off x="955804" y="292916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4472A9-1E5A-4481-8E30-0384EB9F6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04" y="4700778"/>
            <a:ext cx="3505689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5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46C771-2C55-49C6-B470-2011683D696F}"/>
              </a:ext>
            </a:extLst>
          </p:cNvPr>
          <p:cNvSpPr txBox="1"/>
          <p:nvPr/>
        </p:nvSpPr>
        <p:spPr>
          <a:xfrm>
            <a:off x="460372" y="393558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000000"/>
                </a:solidFill>
                <a:effectLst/>
                <a:latin typeface="Inter"/>
              </a:rPr>
              <a:t>3.3 How to use BERT (Fine-tuning)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D0086-B2B5-486E-B9EB-B9BCDC4BFBEC}"/>
              </a:ext>
            </a:extLst>
          </p:cNvPr>
          <p:cNvSpPr txBox="1"/>
          <p:nvPr/>
        </p:nvSpPr>
        <p:spPr>
          <a:xfrm>
            <a:off x="742760" y="1071299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특정 작업에 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BERT</a:t>
            </a:r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를 사용하는 것은 비교적 간단합니다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 BERT</a:t>
            </a:r>
            <a:r>
              <a:rPr lang="ko-KR" altLang="en-US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는 핵심 모델에 작은 계층만 추가하면서 다양한 언어 작업에 사용할 수 있습니다</a:t>
            </a:r>
            <a:r>
              <a:rPr lang="en-US" altLang="ko-KR" sz="1600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CB872-785F-453F-AC3D-F579AD4DB892}"/>
              </a:ext>
            </a:extLst>
          </p:cNvPr>
          <p:cNvSpPr txBox="1"/>
          <p:nvPr/>
        </p:nvSpPr>
        <p:spPr>
          <a:xfrm>
            <a:off x="742760" y="3034624"/>
            <a:ext cx="920114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감정 분석과 같은 분류 작업은 [CLS] 토큰에 대한 </a:t>
            </a:r>
            <a:r>
              <a:rPr lang="ko-KR" altLang="en-US" sz="1600" dirty="0" err="1"/>
              <a:t>Transformer</a:t>
            </a:r>
            <a:r>
              <a:rPr lang="ko-KR" altLang="en-US" sz="1600" dirty="0"/>
              <a:t> 출력 위에 분류 계층을 추가하여 </a:t>
            </a:r>
            <a:r>
              <a:rPr lang="ko-KR" altLang="en-US" sz="1600" dirty="0" err="1"/>
              <a:t>Next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Sentence</a:t>
            </a:r>
            <a:r>
              <a:rPr lang="ko-KR" altLang="en-US" sz="1600" dirty="0"/>
              <a:t> 분류와 유사하게 수행됩니다.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질문 답변 작업(예: </a:t>
            </a:r>
            <a:r>
              <a:rPr lang="ko-KR" altLang="en-US" sz="1600" dirty="0" err="1"/>
              <a:t>SQuAD</a:t>
            </a:r>
            <a:r>
              <a:rPr lang="ko-KR" altLang="en-US" sz="1600" dirty="0"/>
              <a:t> v1.1)에서 소프트웨어는 텍스트 시퀀스에 관한 질문을 수신하고 시퀀스의 답변을 표시해야 합니다. </a:t>
            </a:r>
            <a:r>
              <a:rPr lang="ko-KR" altLang="en-US" sz="1600" dirty="0" err="1"/>
              <a:t>BERT를</a:t>
            </a:r>
            <a:r>
              <a:rPr lang="ko-KR" altLang="en-US" sz="1600" dirty="0"/>
              <a:t> 사용하면 답변의 시작과 끝을 표시하는 두 개의 추가 벡터를 학습하여 Q&amp;A 모델을 훈련할 수 있습니다.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NER(</a:t>
            </a:r>
            <a:r>
              <a:rPr lang="ko-KR" altLang="en-US" sz="1600" dirty="0" err="1"/>
              <a:t>Named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Entity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Recognition</a:t>
            </a:r>
            <a:r>
              <a:rPr lang="ko-KR" altLang="en-US" sz="1600" dirty="0"/>
              <a:t>)에서 소프트웨어는 텍스트 시퀀스를 수신하고 텍스트에 나타나는 다양한 유형의 엔티티(사람, 조직, 날짜 등)를 표시해야 합니다. </a:t>
            </a:r>
            <a:r>
              <a:rPr lang="ko-KR" altLang="en-US" sz="1600" dirty="0" err="1"/>
              <a:t>BERT를</a:t>
            </a:r>
            <a:r>
              <a:rPr lang="ko-KR" altLang="en-US" sz="1600" dirty="0"/>
              <a:t> 사용하면 각 토큰의 출력 벡터를 NER 레이블을 예측하는 분류 계층에 공급하여 NER 모델을 훈련할 수 있습니다.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DD0B3-A8FE-4249-84D5-B8C32EE1F24D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529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D4FE9D-5627-4C76-9107-0289E59E6B56}"/>
              </a:ext>
            </a:extLst>
          </p:cNvPr>
          <p:cNvSpPr txBox="1"/>
          <p:nvPr/>
        </p:nvSpPr>
        <p:spPr>
          <a:xfrm>
            <a:off x="561415" y="487687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>
                <a:solidFill>
                  <a:srgbClr val="000000"/>
                </a:solidFill>
                <a:effectLst/>
                <a:latin typeface="Inter"/>
              </a:rPr>
              <a:t>3.4 Takeaways</a:t>
            </a:r>
            <a:endParaRPr lang="en-US" altLang="ko-KR" sz="1600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0CDAA-F9E2-4E13-826C-A75D0D77096D}"/>
              </a:ext>
            </a:extLst>
          </p:cNvPr>
          <p:cNvSpPr txBox="1"/>
          <p:nvPr/>
        </p:nvSpPr>
        <p:spPr>
          <a:xfrm>
            <a:off x="496101" y="3299562"/>
            <a:ext cx="86632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모델 크기는 거대한 규모에서도 중요합니다. 3억 4,500만 매개변수가 있는 </a:t>
            </a:r>
            <a:r>
              <a:rPr lang="ko-KR" altLang="en-US" sz="1600" dirty="0" err="1"/>
              <a:t>BERT_large는</a:t>
            </a:r>
            <a:r>
              <a:rPr lang="ko-KR" altLang="en-US" sz="1600" dirty="0"/>
              <a:t> 동종 모델 중 가장 큰 모델입니다. 소규모 작업에서 1억 1천만 개의 매개변수만 있는 동일한 아키텍처를 사용하는 </a:t>
            </a:r>
            <a:r>
              <a:rPr lang="ko-KR" altLang="en-US" sz="1600" dirty="0" err="1"/>
              <a:t>BERT_base보다</a:t>
            </a:r>
            <a:r>
              <a:rPr lang="ko-KR" altLang="en-US" sz="1600" dirty="0"/>
              <a:t> 확실히 우수합니다.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ko-KR" altLang="en-US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훈련 데이터가 충분하면 훈련 단계가 많을수록 == 정확도가 높아집니다. 예를 들어 MNLI 작업에서 </a:t>
            </a:r>
            <a:r>
              <a:rPr lang="ko-KR" altLang="en-US" sz="1600" dirty="0" err="1"/>
              <a:t>BERT_base</a:t>
            </a:r>
            <a:r>
              <a:rPr lang="ko-KR" altLang="en-US" sz="1600" dirty="0"/>
              <a:t> 정확도는 동일한 배치 크기의 500K 단계에 비해 1M 단계(128,000단어 배치 크기)에서 훈련될 때 1.0% 향상됩니다.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endParaRPr lang="ko-KR" altLang="en-US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/>
              <a:t>BERT의</a:t>
            </a:r>
            <a:r>
              <a:rPr lang="ko-KR" altLang="en-US" sz="1600" dirty="0"/>
              <a:t> 양방향 접근(MLM)은 왼쪽에서 오른쪽 접근</a:t>
            </a:r>
            <a:r>
              <a:rPr lang="en-US" altLang="ko-KR" sz="1600" dirty="0"/>
              <a:t>(Left-to-Right)</a:t>
            </a:r>
            <a:r>
              <a:rPr lang="ko-KR" altLang="en-US" sz="1600" dirty="0"/>
              <a:t>보다 느리게 수렴되지만(각 배치에서 단어의 15%만 예측되기 때문에) 양방향 훈련은 소수의 사전 훈련 단계 후에도 여전히 </a:t>
            </a:r>
            <a:r>
              <a:rPr lang="en-US" altLang="ko-KR" sz="1600" dirty="0"/>
              <a:t>Left-to-Right</a:t>
            </a:r>
            <a:r>
              <a:rPr lang="ko-KR" altLang="en-US" sz="1600" dirty="0"/>
              <a:t> 훈련보다 성능이 뛰어납니다.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CC24B575-70B4-44B7-AA6C-45D60B0D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01" y="261679"/>
            <a:ext cx="4189767" cy="27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46234E-F549-4399-9C47-C7C3A7D3E813}"/>
              </a:ext>
            </a:extLst>
          </p:cNvPr>
          <p:cNvSpPr txBox="1"/>
          <p:nvPr/>
        </p:nvSpPr>
        <p:spPr>
          <a:xfrm>
            <a:off x="11609981" y="6550223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BERT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51811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1CD32E-C684-4DD9-9E3E-CAF8E76E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23" y="513376"/>
            <a:ext cx="6201640" cy="4220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0E85BF-0CAD-46FE-A4E8-50300AC76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23" y="5378001"/>
            <a:ext cx="8387047" cy="857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859C0-5566-408D-B18B-DFC14B4E2980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2090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xt tokenization &amp;amp; multiwords | MeaningCloud">
            <a:extLst>
              <a:ext uri="{FF2B5EF4-FFF2-40B4-BE49-F238E27FC236}">
                <a16:creationId xmlns:a16="http://schemas.microsoft.com/office/drawing/2014/main" id="{509D70F6-4B72-4B6B-9CA9-8F4F3491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204788"/>
            <a:ext cx="4657725" cy="64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CA711F-EDFE-46A5-A87A-0FC4DFBD135C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039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8E2F80-1882-436E-8460-7840D8E2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409153"/>
            <a:ext cx="9173855" cy="6039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5DAFB-BFA4-489C-8BDD-C5347687D30C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4989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099ED3-1F41-49AB-A1D1-BBCE5660938E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457D42-2204-4224-B63A-19045284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1480865"/>
            <a:ext cx="10469436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63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964F51-5041-4BA3-93E9-F3B33939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2385867"/>
            <a:ext cx="9088118" cy="20862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C0CF2B-47BE-45B1-B516-450A12129F85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7190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FFB56C8-59EF-44A4-A7D3-6DFCDDE5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52" y="3919149"/>
            <a:ext cx="4039164" cy="9050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CA7C79E-F056-4BA0-BB17-148B6B56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53" y="4972772"/>
            <a:ext cx="6335004" cy="905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F4379-C224-4546-981C-846C59C10F10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D5598-6EC3-46F2-9E98-523956C9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52" y="503910"/>
            <a:ext cx="5068007" cy="952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C3579B-E1F5-43F0-B2CD-D5E065DA5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52" y="1727058"/>
            <a:ext cx="7525800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1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6A24EB-DD24-4B1D-A914-ECB0160B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851" y="1472245"/>
            <a:ext cx="2550747" cy="1962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E70EC7-8B52-4123-A733-37432B5F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929445"/>
            <a:ext cx="6106377" cy="876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CE51E-B396-436A-8E91-B689D9380DD7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6110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1A3B22-147D-4B8F-B14B-646081C3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190312"/>
            <a:ext cx="7125694" cy="4477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CADF59-7B3F-41DA-B3B7-307164378135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2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06BC335-D754-4AFD-BDBF-9D659FE8C7A8}"/>
              </a:ext>
            </a:extLst>
          </p:cNvPr>
          <p:cNvSpPr txBox="1"/>
          <p:nvPr/>
        </p:nvSpPr>
        <p:spPr>
          <a:xfrm>
            <a:off x="1600199" y="4571999"/>
            <a:ext cx="7673801" cy="1087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800" b="1" i="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In-Depth Guide </a:t>
            </a:r>
            <a:r>
              <a:rPr lang="ko-KR" altLang="en-US" sz="2800" b="1" i="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📙 </a:t>
            </a:r>
            <a:r>
              <a:rPr lang="en-US" altLang="ko-KR" sz="2800" b="1" i="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to Google's BERT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08A158-561D-49BF-BC49-C7DF7CB84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609600"/>
            <a:ext cx="6562806" cy="36423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872841-A687-4FFC-96F0-92B9BF896EBA}"/>
              </a:ext>
            </a:extLst>
          </p:cNvPr>
          <p:cNvSpPr txBox="1"/>
          <p:nvPr/>
        </p:nvSpPr>
        <p:spPr>
          <a:xfrm>
            <a:off x="11226671" y="655022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대회 소개</a:t>
            </a:r>
          </a:p>
        </p:txBody>
      </p:sp>
    </p:spTree>
    <p:extLst>
      <p:ext uri="{BB962C8B-B14F-4D97-AF65-F5344CB8AC3E}">
        <p14:creationId xmlns:p14="http://schemas.microsoft.com/office/powerpoint/2010/main" val="46623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CDE242-FA7E-4596-BF73-3091E74D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1747603"/>
            <a:ext cx="9716856" cy="3362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2EA6A-C4BA-419B-9C50-D61084F3D2E0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1170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3FC1C4-05F7-4895-A326-FD79AD24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07" y="1771418"/>
            <a:ext cx="4915586" cy="33151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4F7DE6-FF1F-4E49-A35C-8576A7AA650A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8839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81324F-18FD-4F74-BB06-0FAEF3991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36" y="2462078"/>
            <a:ext cx="7794093" cy="1748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25E15-D547-4926-8429-51382E687524}"/>
              </a:ext>
            </a:extLst>
          </p:cNvPr>
          <p:cNvSpPr txBox="1"/>
          <p:nvPr/>
        </p:nvSpPr>
        <p:spPr>
          <a:xfrm>
            <a:off x="11535410" y="6550223"/>
            <a:ext cx="65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CODE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484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B25C58-5F8D-4E85-9085-107F45B09CF4}"/>
              </a:ext>
            </a:extLst>
          </p:cNvPr>
          <p:cNvSpPr txBox="1"/>
          <p:nvPr/>
        </p:nvSpPr>
        <p:spPr>
          <a:xfrm>
            <a:off x="1111572" y="1546162"/>
            <a:ext cx="609845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dirty="0"/>
              <a:t>https://nlpinkorean.github.io/illustrated-transformer/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15E43-1501-49AC-8BE2-05562947158B}"/>
              </a:ext>
            </a:extLst>
          </p:cNvPr>
          <p:cNvSpPr txBox="1"/>
          <p:nvPr/>
        </p:nvSpPr>
        <p:spPr>
          <a:xfrm>
            <a:off x="1111790" y="2494740"/>
            <a:ext cx="609824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dirty="0"/>
              <a:t>https://ratsgo.github.io/nlpbook/docs/language_model/tr_self_attention/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6CEE5-E5EC-4AD7-9055-395013F98F5B}"/>
              </a:ext>
            </a:extLst>
          </p:cNvPr>
          <p:cNvSpPr txBox="1"/>
          <p:nvPr/>
        </p:nvSpPr>
        <p:spPr>
          <a:xfrm>
            <a:off x="1111790" y="3720317"/>
            <a:ext cx="609824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dirty="0"/>
              <a:t>https://pythonkim.tistory.com/57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EC943-036E-4734-9DEB-15DC90AFB17F}"/>
              </a:ext>
            </a:extLst>
          </p:cNvPr>
          <p:cNvSpPr txBox="1"/>
          <p:nvPr/>
        </p:nvSpPr>
        <p:spPr>
          <a:xfrm>
            <a:off x="1111572" y="4668895"/>
            <a:ext cx="6102626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dirty="0"/>
              <a:t>https://www.meaningcloud.com/developer/resources/doc/models/1.0/models/text-tokenization-multiwords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D5EB7-CF2F-416F-BA19-0422BF0A6A2A}"/>
              </a:ext>
            </a:extLst>
          </p:cNvPr>
          <p:cNvSpPr txBox="1"/>
          <p:nvPr/>
        </p:nvSpPr>
        <p:spPr>
          <a:xfrm>
            <a:off x="11289189" y="65502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+mj-ea"/>
                <a:ea typeface="+mj-ea"/>
              </a:rPr>
              <a:t>참고자료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740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23828-6556-4F88-99F3-0015144597CF}"/>
              </a:ext>
            </a:extLst>
          </p:cNvPr>
          <p:cNvSpPr txBox="1"/>
          <p:nvPr/>
        </p:nvSpPr>
        <p:spPr>
          <a:xfrm>
            <a:off x="934535" y="1308004"/>
            <a:ext cx="609824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RNN </a:t>
            </a:r>
            <a:r>
              <a:rPr lang="ko-KR" altLang="en-US" sz="1400" dirty="0"/>
              <a:t>기반 </a:t>
            </a:r>
            <a:r>
              <a:rPr lang="en-US" altLang="ko-KR" sz="1400" dirty="0"/>
              <a:t>Sequence-to-Sequence </a:t>
            </a:r>
            <a:r>
              <a:rPr lang="ko-KR" altLang="en-US" sz="1400" dirty="0"/>
              <a:t>모델의 이해</a:t>
            </a:r>
            <a:endParaRPr lang="en-US" altLang="ko-KR" sz="1400" dirty="0"/>
          </a:p>
          <a:p>
            <a:r>
              <a:rPr lang="en-US" altLang="ko-KR" sz="1400" dirty="0"/>
              <a:t>1.1 RNN</a:t>
            </a:r>
            <a:r>
              <a:rPr lang="ko-KR" altLang="en-US" sz="1400" dirty="0"/>
              <a:t>의 한계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Transformer</a:t>
            </a:r>
            <a:r>
              <a:rPr lang="ko-KR" altLang="en-US" sz="1400" dirty="0"/>
              <a:t> 소개</a:t>
            </a:r>
          </a:p>
          <a:p>
            <a:r>
              <a:rPr lang="en-US" altLang="ko-KR" sz="1400" dirty="0"/>
              <a:t>2.1 Transformer</a:t>
            </a:r>
            <a:r>
              <a:rPr lang="ko-KR" altLang="en-US" sz="1400" dirty="0"/>
              <a:t>의 모델 아키텍처</a:t>
            </a:r>
          </a:p>
          <a:p>
            <a:r>
              <a:rPr lang="en-US" altLang="ko-KR" sz="1400" dirty="0"/>
              <a:t>2.2 Self attention</a:t>
            </a:r>
            <a:r>
              <a:rPr lang="ko-KR" altLang="en-US" sz="1400" dirty="0"/>
              <a:t> 이해하기</a:t>
            </a:r>
          </a:p>
          <a:p>
            <a:r>
              <a:rPr lang="en-US" altLang="ko-KR" sz="1400" dirty="0"/>
              <a:t>2.3 Transformer</a:t>
            </a:r>
            <a:r>
              <a:rPr lang="ko-KR" altLang="en-US" sz="1400" dirty="0"/>
              <a:t>의 한계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BERT</a:t>
            </a:r>
            <a:r>
              <a:rPr lang="ko-KR" altLang="en-US" sz="1400" dirty="0"/>
              <a:t>의 이해</a:t>
            </a:r>
          </a:p>
          <a:p>
            <a:r>
              <a:rPr lang="en-US" altLang="ko-KR" sz="1400" dirty="0"/>
              <a:t>3.1 BERT</a:t>
            </a:r>
            <a:r>
              <a:rPr lang="ko-KR" altLang="en-US" sz="1400" dirty="0"/>
              <a:t>는 어떻게 작동하나요</a:t>
            </a:r>
            <a:r>
              <a:rPr lang="en-US" altLang="ko-KR" sz="1400" dirty="0"/>
              <a:t>?</a:t>
            </a:r>
          </a:p>
          <a:p>
            <a:r>
              <a:rPr lang="en-US" altLang="ko-KR" sz="1400" dirty="0"/>
              <a:t>3.2 BERT</a:t>
            </a:r>
            <a:r>
              <a:rPr lang="ko-KR" altLang="en-US" sz="1400" dirty="0"/>
              <a:t>를 위한 텍스트 처리</a:t>
            </a:r>
          </a:p>
          <a:p>
            <a:r>
              <a:rPr lang="en-US" altLang="ko-KR" sz="1400" dirty="0"/>
              <a:t>3.3 BERT(Fine-tuning) </a:t>
            </a:r>
            <a:r>
              <a:rPr lang="ko-KR" altLang="en-US" sz="1400" dirty="0"/>
              <a:t>사용법</a:t>
            </a:r>
          </a:p>
          <a:p>
            <a:r>
              <a:rPr lang="en-US" altLang="ko-KR" sz="1400" dirty="0"/>
              <a:t>3.4 </a:t>
            </a:r>
            <a:r>
              <a:rPr lang="ko-KR" altLang="en-US" sz="1400" dirty="0"/>
              <a:t>핵심 내용</a:t>
            </a:r>
          </a:p>
          <a:p>
            <a:r>
              <a:rPr lang="en-US" altLang="ko-KR" sz="1400" dirty="0"/>
              <a:t>3.5 Compute</a:t>
            </a:r>
            <a:r>
              <a:rPr lang="ko-KR" altLang="en-US" sz="1400" dirty="0"/>
              <a:t> 고려 사항</a:t>
            </a:r>
            <a:r>
              <a:rPr lang="en-US" altLang="ko-KR" sz="1400" dirty="0"/>
              <a:t>(training</a:t>
            </a:r>
            <a:r>
              <a:rPr lang="ko-KR" altLang="en-US" sz="1400" dirty="0"/>
              <a:t> 과 </a:t>
            </a:r>
            <a:r>
              <a:rPr lang="en-US" altLang="ko-KR" sz="1400" dirty="0"/>
              <a:t>applying)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TFHub</a:t>
            </a:r>
            <a:r>
              <a:rPr lang="ko-KR" altLang="en-US" sz="1400" dirty="0"/>
              <a:t>를 사용한 </a:t>
            </a:r>
            <a:r>
              <a:rPr lang="en-US" altLang="ko-KR" sz="1400" dirty="0"/>
              <a:t>BERT </a:t>
            </a:r>
            <a:r>
              <a:rPr lang="ko-KR" altLang="en-US" sz="1400" dirty="0"/>
              <a:t>구현</a:t>
            </a:r>
          </a:p>
          <a:p>
            <a:r>
              <a:rPr lang="en-US" altLang="ko-KR" sz="1400" dirty="0"/>
              <a:t>4.1 </a:t>
            </a:r>
            <a:r>
              <a:rPr lang="ko-KR" altLang="en-US" sz="1400" dirty="0"/>
              <a:t>필요한 모듈 가져오기</a:t>
            </a:r>
          </a:p>
          <a:p>
            <a:r>
              <a:rPr lang="en-US" altLang="ko-KR" sz="1400" dirty="0"/>
              <a:t>4.2 Helper</a:t>
            </a:r>
            <a:r>
              <a:rPr lang="ko-KR" altLang="en-US" sz="1400" dirty="0"/>
              <a:t> 함수</a:t>
            </a:r>
          </a:p>
          <a:p>
            <a:r>
              <a:rPr lang="en-US" altLang="ko-KR" sz="1400" dirty="0"/>
              <a:t>4.3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 Hub </a:t>
            </a:r>
            <a:r>
              <a:rPr lang="ko-KR" altLang="en-US" sz="1400" dirty="0"/>
              <a:t>에서 </a:t>
            </a:r>
            <a:r>
              <a:rPr lang="en-US" altLang="ko-KR" sz="1400" dirty="0"/>
              <a:t>BERT </a:t>
            </a:r>
            <a:r>
              <a:rPr lang="ko-KR" altLang="en-US" sz="1400" dirty="0"/>
              <a:t>로드</a:t>
            </a:r>
          </a:p>
          <a:p>
            <a:r>
              <a:rPr lang="en-US" altLang="ko-KR" sz="1400" dirty="0"/>
              <a:t>4.4 </a:t>
            </a:r>
            <a:r>
              <a:rPr lang="ko-KR" altLang="en-US" sz="1400" dirty="0"/>
              <a:t>데이터 로드</a:t>
            </a:r>
          </a:p>
          <a:p>
            <a:r>
              <a:rPr lang="en-US" altLang="ko-KR" sz="1400" dirty="0"/>
              <a:t>4.5 </a:t>
            </a:r>
            <a:r>
              <a:rPr lang="en-US" altLang="ko-KR" sz="1400" dirty="0" err="1"/>
              <a:t>bert</a:t>
            </a:r>
            <a:r>
              <a:rPr lang="en-US" altLang="ko-KR" sz="1400" dirty="0"/>
              <a:t> </a:t>
            </a:r>
            <a:r>
              <a:rPr lang="ko-KR" altLang="en-US" sz="1400" dirty="0"/>
              <a:t>레이어에서 </a:t>
            </a:r>
            <a:r>
              <a:rPr lang="ko-KR" altLang="en-US" sz="1400" dirty="0" err="1"/>
              <a:t>토크나이저</a:t>
            </a:r>
            <a:r>
              <a:rPr lang="ko-KR" altLang="en-US" sz="1400" dirty="0"/>
              <a:t> 불러오기</a:t>
            </a:r>
          </a:p>
          <a:p>
            <a:r>
              <a:rPr lang="en-US" altLang="ko-KR" sz="1400" dirty="0"/>
              <a:t>4.6 </a:t>
            </a:r>
            <a:r>
              <a:rPr lang="ko-KR" altLang="en-US" sz="1400" dirty="0"/>
              <a:t>텍스트를 </a:t>
            </a:r>
            <a:r>
              <a:rPr lang="en-US" altLang="ko-KR" sz="1400" dirty="0"/>
              <a:t>tokens, masks</a:t>
            </a:r>
            <a:r>
              <a:rPr lang="ko-KR" altLang="en-US" sz="1400" dirty="0"/>
              <a:t> 및 </a:t>
            </a:r>
            <a:r>
              <a:rPr lang="en-US" altLang="ko-KR" sz="1400" dirty="0"/>
              <a:t>segment </a:t>
            </a:r>
            <a:r>
              <a:rPr lang="en-US" altLang="ko-KR" sz="1400" dirty="0" err="1"/>
              <a:t>flasgs</a:t>
            </a:r>
            <a:r>
              <a:rPr lang="ko-KR" altLang="en-US" sz="1400" dirty="0"/>
              <a:t>로 인코딩</a:t>
            </a:r>
          </a:p>
          <a:p>
            <a:r>
              <a:rPr lang="en-US" altLang="ko-KR" sz="1400" dirty="0"/>
              <a:t>4.7 </a:t>
            </a:r>
            <a:r>
              <a:rPr lang="ko-KR" altLang="en-US" sz="1400" dirty="0"/>
              <a:t>모델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Buile</a:t>
            </a:r>
            <a:r>
              <a:rPr lang="en-US" altLang="ko-KR" sz="1400" dirty="0"/>
              <a:t>, Train, Predict, Submit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DA3C1-2DF4-49B3-B75F-4318B866D1DB}"/>
              </a:ext>
            </a:extLst>
          </p:cNvPr>
          <p:cNvSpPr txBox="1"/>
          <p:nvPr/>
        </p:nvSpPr>
        <p:spPr>
          <a:xfrm>
            <a:off x="11226671" y="655022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대회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F8EB9-D541-4D13-98E2-EBECBFEE5567}"/>
              </a:ext>
            </a:extLst>
          </p:cNvPr>
          <p:cNvSpPr txBox="1"/>
          <p:nvPr/>
        </p:nvSpPr>
        <p:spPr>
          <a:xfrm>
            <a:off x="934535" y="502460"/>
            <a:ext cx="6489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https://www.kaggle.com/ratan123/in-depth-guide-to-google-s-bert/notebook</a:t>
            </a:r>
          </a:p>
        </p:txBody>
      </p:sp>
    </p:spTree>
    <p:extLst>
      <p:ext uri="{BB962C8B-B14F-4D97-AF65-F5344CB8AC3E}">
        <p14:creationId xmlns:p14="http://schemas.microsoft.com/office/powerpoint/2010/main" val="302017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6" name="Group 74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7417" name="Rectangle 86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8612E9F4-19EA-406B-AF29-C3BCAD19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2017" r="20763" b="17172"/>
          <a:stretch/>
        </p:blipFill>
        <p:spPr bwMode="auto">
          <a:xfrm>
            <a:off x="1124262" y="2052925"/>
            <a:ext cx="4650004" cy="276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2" name="Picture 4" descr="인공지능의 이해 (5/6): 순환 신경망(RNN)">
            <a:extLst>
              <a:ext uri="{FF2B5EF4-FFF2-40B4-BE49-F238E27FC236}">
                <a16:creationId xmlns:a16="http://schemas.microsoft.com/office/drawing/2014/main" id="{02F070CD-06C1-4B97-981E-5EA618C3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4367" y="2607857"/>
            <a:ext cx="4650004" cy="165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DC60663-6420-4805-9D85-DD36300798AA}"/>
              </a:ext>
            </a:extLst>
          </p:cNvPr>
          <p:cNvSpPr txBox="1"/>
          <p:nvPr/>
        </p:nvSpPr>
        <p:spPr>
          <a:xfrm>
            <a:off x="11600806" y="655869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RNN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051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94EB79-EC50-4797-8BF4-2CDC140D05F9}"/>
              </a:ext>
            </a:extLst>
          </p:cNvPr>
          <p:cNvSpPr txBox="1"/>
          <p:nvPr/>
        </p:nvSpPr>
        <p:spPr>
          <a:xfrm>
            <a:off x="467286" y="393558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000000"/>
                </a:solidFill>
                <a:effectLst/>
                <a:latin typeface="Inter"/>
              </a:rPr>
              <a:t>1. Intution behind RNN based Sequence-to-Sequence Model:</a:t>
            </a:r>
            <a:endParaRPr lang="en-US" altLang="ko-KR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2F026B-BABC-4490-B941-94594EA9EB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847850"/>
            <a:ext cx="5715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2AC493-A84E-42F7-9E22-B52236234339}"/>
              </a:ext>
            </a:extLst>
          </p:cNvPr>
          <p:cNvSpPr txBox="1"/>
          <p:nvPr/>
        </p:nvSpPr>
        <p:spPr>
          <a:xfrm>
            <a:off x="621559" y="5663931"/>
            <a:ext cx="10935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NLP의</a:t>
            </a:r>
            <a:r>
              <a:rPr lang="ko-KR" altLang="en-US" sz="1400" dirty="0"/>
              <a:t> 시퀀스 대 시퀀스(seq2seq) 모델은 유형 </a:t>
            </a:r>
            <a:r>
              <a:rPr lang="ko-KR" altLang="en-US" sz="1400" dirty="0" err="1"/>
              <a:t>A의</a:t>
            </a:r>
            <a:r>
              <a:rPr lang="ko-KR" altLang="en-US" sz="1400" dirty="0"/>
              <a:t> 시퀀스를 유형 </a:t>
            </a:r>
            <a:r>
              <a:rPr lang="ko-KR" altLang="en-US" sz="1400" dirty="0" err="1"/>
              <a:t>B의</a:t>
            </a:r>
            <a:r>
              <a:rPr lang="ko-KR" altLang="en-US" sz="1400" dirty="0"/>
              <a:t> 시퀀스로 변환하는 데 사용됩니다.</a:t>
            </a:r>
            <a:endParaRPr lang="en-US" altLang="ko-KR" sz="1400" dirty="0"/>
          </a:p>
          <a:p>
            <a:r>
              <a:rPr lang="ko-KR" altLang="en-US" sz="1400" dirty="0"/>
              <a:t>예를 들어, 독일어 문장을 영어 문장으로 번역하는 것이 시퀀스 대 시퀀스 작업입니다.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86F2D-87F6-4D35-86A3-63447E7E4E35}"/>
              </a:ext>
            </a:extLst>
          </p:cNvPr>
          <p:cNvSpPr txBox="1"/>
          <p:nvPr/>
        </p:nvSpPr>
        <p:spPr>
          <a:xfrm>
            <a:off x="11600806" y="655869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RNN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908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B6D536-CBAF-49C3-B0FB-89204E0C3EBD}"/>
              </a:ext>
            </a:extLst>
          </p:cNvPr>
          <p:cNvSpPr txBox="1"/>
          <p:nvPr/>
        </p:nvSpPr>
        <p:spPr>
          <a:xfrm>
            <a:off x="845527" y="4366037"/>
            <a:ext cx="786989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인코더와 </a:t>
            </a:r>
            <a:r>
              <a:rPr lang="ko-KR" altLang="en-US" sz="1400" dirty="0" err="1"/>
              <a:t>디코더</a:t>
            </a:r>
            <a:r>
              <a:rPr lang="ko-KR" altLang="en-US" sz="1400" dirty="0"/>
              <a:t> 모두 </a:t>
            </a:r>
            <a:r>
              <a:rPr lang="ko-KR" altLang="en-US" sz="1400" dirty="0" err="1"/>
              <a:t>RNN입니다</a:t>
            </a:r>
            <a:r>
              <a:rPr lang="ko-KR" alt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인코더의 모든 </a:t>
            </a:r>
            <a:r>
              <a:rPr lang="en-US" altLang="ko-KR" sz="1400" dirty="0"/>
              <a:t>time</a:t>
            </a:r>
            <a:r>
              <a:rPr lang="ko-KR" altLang="en-US" sz="1400" dirty="0"/>
              <a:t> </a:t>
            </a:r>
            <a:r>
              <a:rPr lang="en-US" altLang="ko-KR" sz="1400" dirty="0"/>
              <a:t>step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RNN은</a:t>
            </a:r>
            <a:r>
              <a:rPr lang="ko-KR" altLang="en-US" sz="1400" dirty="0"/>
              <a:t> 입력 시퀀스에서 단어 벡터(</a:t>
            </a:r>
            <a:r>
              <a:rPr lang="ko-KR" altLang="en-US" sz="1400" dirty="0" err="1"/>
              <a:t>xi</a:t>
            </a:r>
            <a:r>
              <a:rPr lang="ko-KR" altLang="en-US" sz="1400" dirty="0"/>
              <a:t>)를 가져오고 이전 </a:t>
            </a:r>
            <a:r>
              <a:rPr lang="en-US" altLang="ko-KR" sz="1400" dirty="0"/>
              <a:t>time step</a:t>
            </a:r>
            <a:r>
              <a:rPr lang="ko-KR" altLang="en-US" sz="1400" dirty="0"/>
              <a:t>에서 </a:t>
            </a:r>
            <a:r>
              <a:rPr lang="en-US" altLang="ko-KR" sz="1400" dirty="0"/>
              <a:t>hidden state(</a:t>
            </a:r>
            <a:r>
              <a:rPr lang="ko-KR" altLang="en-US" sz="1400" dirty="0" err="1"/>
              <a:t>Hi</a:t>
            </a:r>
            <a:r>
              <a:rPr lang="ko-KR" altLang="en-US" sz="1400" dirty="0"/>
              <a:t>)를 가져옵니다.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Hidden state </a:t>
            </a:r>
            <a:r>
              <a:rPr lang="ko-KR" altLang="en-US" sz="1400" dirty="0"/>
              <a:t>는 각 </a:t>
            </a:r>
            <a:r>
              <a:rPr lang="en-US" altLang="ko-KR" sz="1400" dirty="0"/>
              <a:t>time step</a:t>
            </a:r>
            <a:r>
              <a:rPr lang="ko-KR" altLang="en-US" sz="1400" dirty="0"/>
              <a:t>에서 업데이트됩니다.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마지막 단위의 </a:t>
            </a:r>
            <a:r>
              <a:rPr lang="en-US" altLang="ko-KR" sz="1400" dirty="0"/>
              <a:t>hidden state </a:t>
            </a:r>
            <a:r>
              <a:rPr lang="ko-KR" altLang="en-US" sz="1400" dirty="0"/>
              <a:t>를 </a:t>
            </a:r>
            <a:r>
              <a:rPr lang="en-US" altLang="ko-KR" sz="1400" dirty="0"/>
              <a:t>Context</a:t>
            </a:r>
            <a:r>
              <a:rPr lang="ko-KR" altLang="en-US" sz="1400" dirty="0"/>
              <a:t> </a:t>
            </a:r>
            <a:r>
              <a:rPr lang="en-US" altLang="ko-KR" sz="1400" dirty="0"/>
              <a:t>vector</a:t>
            </a:r>
            <a:r>
              <a:rPr lang="ko-KR" altLang="en-US" sz="1400" dirty="0"/>
              <a:t>라고 합니다. 여기에는 입력 시퀀스에 대한 정보가 포함됩니다.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 </a:t>
            </a:r>
            <a:r>
              <a:rPr lang="en-US" altLang="ko-KR" sz="1400" dirty="0"/>
              <a:t>Context</a:t>
            </a:r>
            <a:r>
              <a:rPr lang="ko-KR" altLang="en-US" sz="1400" dirty="0"/>
              <a:t> </a:t>
            </a:r>
            <a:r>
              <a:rPr lang="en-US" altLang="ko-KR" sz="1400" dirty="0" err="1"/>
              <a:t>vecotr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디코더로</a:t>
            </a:r>
            <a:r>
              <a:rPr lang="ko-KR" altLang="en-US" sz="1400" dirty="0"/>
              <a:t> 전달된 다음 대상 시퀀스(영어 구문)를 생성하는 데 사용됩니다.</a:t>
            </a:r>
            <a:endParaRPr lang="en-US" altLang="ko-KR" sz="1400" dirty="0"/>
          </a:p>
        </p:txBody>
      </p:sp>
      <p:pic>
        <p:nvPicPr>
          <p:cNvPr id="1026" name="Picture 2" descr="Deep Learning Next Step: Transformers and Attention Mechanism - KDnuggets">
            <a:extLst>
              <a:ext uri="{FF2B5EF4-FFF2-40B4-BE49-F238E27FC236}">
                <a16:creationId xmlns:a16="http://schemas.microsoft.com/office/drawing/2014/main" id="{BF2FCD38-5124-4852-970F-39036B3C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92" y="886627"/>
            <a:ext cx="5576207" cy="27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EED99-D5EC-4405-BBE8-2B3E5EA871F9}"/>
              </a:ext>
            </a:extLst>
          </p:cNvPr>
          <p:cNvSpPr txBox="1"/>
          <p:nvPr/>
        </p:nvSpPr>
        <p:spPr>
          <a:xfrm>
            <a:off x="11600806" y="655869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RNN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020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DBFDE-9235-466F-9316-EE4AB07BF4D2}"/>
              </a:ext>
            </a:extLst>
          </p:cNvPr>
          <p:cNvSpPr txBox="1"/>
          <p:nvPr/>
        </p:nvSpPr>
        <p:spPr>
          <a:xfrm>
            <a:off x="167988" y="2267574"/>
            <a:ext cx="60982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seq2seq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모델은 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-apple-system"/>
              </a:rPr>
              <a:t>인코더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에서 입력 시퀀스를 컨텍스트 벡터라는 하나의 고정된 크기의 벡터 표현으로 압축하고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, </a:t>
            </a:r>
            <a:r>
              <a:rPr lang="ko-KR" altLang="en-US" sz="1400" b="1" i="0" dirty="0" err="1">
                <a:solidFill>
                  <a:srgbClr val="000000"/>
                </a:solidFill>
                <a:effectLst/>
                <a:latin typeface="-apple-system"/>
              </a:rPr>
              <a:t>디코더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-apple-system"/>
              </a:rPr>
              <a:t>는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 이 컨텍스트 벡터를 통해서 출력 시퀀스를 만들어냈습니다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하지만 이러한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RNN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에 기반한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seq2seq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모델에는 크게 두 가지 문제가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/>
            <a:b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ko-KR" altLang="en-US" sz="1400" b="1" i="0" dirty="0">
                <a:solidFill>
                  <a:srgbClr val="000000"/>
                </a:solidFill>
                <a:effectLst/>
                <a:latin typeface="-apple-system"/>
              </a:rPr>
              <a:t>첫째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-apple-system"/>
              </a:rPr>
              <a:t>하나의 고정된 크기의 벡터에 모든 정보를 압축하려고 하니까 정보 손실이 발생합니다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br>
              <a:rPr lang="en-US" altLang="ko-KR" sz="14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ko-KR" altLang="en-US" sz="1400" b="1" i="0" dirty="0">
                <a:solidFill>
                  <a:srgbClr val="000000"/>
                </a:solidFill>
                <a:effectLst/>
                <a:latin typeface="-apple-system"/>
              </a:rPr>
              <a:t>둘째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-apple-system"/>
              </a:rPr>
              <a:t>, RNN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-apple-system"/>
              </a:rPr>
              <a:t>의 고질적인 문제인 기울기 소실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-apple-system"/>
              </a:rPr>
              <a:t>(vanishing gradient)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-apple-system"/>
              </a:rPr>
              <a:t>문제가 존재합니다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ko-KR" altLang="en-US" sz="1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결국 이는 기계 번역 분야에서 입력 문장이 길면 번역 품질이 떨어지는 현상으로 나타났습니다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이를 위한 대안으로 입력 시퀀스가 길어지면 출력 시퀀스의 정확도가 떨어지는 것을 보정해주기 위한 등장한 기법으로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Transformer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의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-apple-system"/>
              </a:rPr>
              <a:t>어텐션이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 있습니다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937E96-0246-4598-8B0F-B71156BD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043" y="433797"/>
            <a:ext cx="5128835" cy="33239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2C22EA-0CDC-4006-AAA6-2A1A6CCD16FE}"/>
              </a:ext>
            </a:extLst>
          </p:cNvPr>
          <p:cNvSpPr txBox="1"/>
          <p:nvPr/>
        </p:nvSpPr>
        <p:spPr>
          <a:xfrm>
            <a:off x="11600806" y="655869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RNN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9191722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1013</TotalTime>
  <Words>2060</Words>
  <Application>Microsoft Office PowerPoint</Application>
  <PresentationFormat>와이드스크린</PresentationFormat>
  <Paragraphs>196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-apple-system</vt:lpstr>
      <vt:lpstr>Inter</vt:lpstr>
      <vt:lpstr>맑은 고딕</vt:lpstr>
      <vt:lpstr>Arial</vt:lpstr>
      <vt:lpstr>Lato</vt:lpstr>
      <vt:lpstr>Roboto</vt:lpstr>
      <vt:lpstr>Trebuchet MS</vt:lpstr>
      <vt:lpstr>Wingdings 3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김진성</dc:creator>
  <cp:lastModifiedBy>김진성</cp:lastModifiedBy>
  <cp:revision>15</cp:revision>
  <dcterms:created xsi:type="dcterms:W3CDTF">2022-01-07T06:55:04Z</dcterms:created>
  <dcterms:modified xsi:type="dcterms:W3CDTF">2022-01-09T15:30:56Z</dcterms:modified>
</cp:coreProperties>
</file>